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84" r:id="rId3"/>
    <p:sldId id="423" r:id="rId4"/>
    <p:sldId id="285" r:id="rId5"/>
    <p:sldId id="428" r:id="rId6"/>
    <p:sldId id="438" r:id="rId7"/>
    <p:sldId id="437" r:id="rId8"/>
    <p:sldId id="429" r:id="rId9"/>
    <p:sldId id="430" r:id="rId10"/>
    <p:sldId id="439" r:id="rId11"/>
    <p:sldId id="432" r:id="rId12"/>
    <p:sldId id="434" r:id="rId13"/>
    <p:sldId id="435" r:id="rId14"/>
    <p:sldId id="431" r:id="rId15"/>
    <p:sldId id="440" r:id="rId16"/>
    <p:sldId id="441" r:id="rId17"/>
    <p:sldId id="442" r:id="rId18"/>
    <p:sldId id="443" r:id="rId19"/>
    <p:sldId id="421" r:id="rId20"/>
    <p:sldId id="445" r:id="rId21"/>
    <p:sldId id="425" r:id="rId22"/>
    <p:sldId id="463" r:id="rId23"/>
    <p:sldId id="457" r:id="rId24"/>
    <p:sldId id="458" r:id="rId25"/>
    <p:sldId id="459" r:id="rId26"/>
    <p:sldId id="460" r:id="rId27"/>
    <p:sldId id="461" r:id="rId28"/>
    <p:sldId id="462" r:id="rId29"/>
    <p:sldId id="417" r:id="rId30"/>
    <p:sldId id="446" r:id="rId31"/>
    <p:sldId id="454" r:id="rId32"/>
    <p:sldId id="455" r:id="rId33"/>
    <p:sldId id="390" r:id="rId34"/>
    <p:sldId id="366" r:id="rId35"/>
    <p:sldId id="373" r:id="rId36"/>
    <p:sldId id="374" r:id="rId37"/>
    <p:sldId id="384" r:id="rId38"/>
    <p:sldId id="383" r:id="rId39"/>
    <p:sldId id="385" r:id="rId40"/>
    <p:sldId id="452" r:id="rId41"/>
    <p:sldId id="453" r:id="rId42"/>
    <p:sldId id="387" r:id="rId43"/>
    <p:sldId id="450" r:id="rId44"/>
    <p:sldId id="388" r:id="rId45"/>
    <p:sldId id="451" r:id="rId46"/>
    <p:sldId id="407" r:id="rId47"/>
    <p:sldId id="410" r:id="rId48"/>
    <p:sldId id="411" r:id="rId49"/>
    <p:sldId id="412" r:id="rId50"/>
    <p:sldId id="413" r:id="rId51"/>
    <p:sldId id="409" r:id="rId52"/>
    <p:sldId id="414" r:id="rId53"/>
    <p:sldId id="415" r:id="rId54"/>
    <p:sldId id="416" r:id="rId55"/>
    <p:sldId id="418" r:id="rId56"/>
    <p:sldId id="408" r:id="rId5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C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87120" autoAdjust="0"/>
  </p:normalViewPr>
  <p:slideViewPr>
    <p:cSldViewPr>
      <p:cViewPr>
        <p:scale>
          <a:sx n="80" d="100"/>
          <a:sy n="80" d="100"/>
        </p:scale>
        <p:origin x="-10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TOD%20AC%20Asia%20Pacific%20ex%20Japan%20CASA%20char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cj\China\China%20A%20funds%20201206\for%20presentation\MA%20outputs\1%20yea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cj\China\China%20A%20funds%20201206\for%20presentation\China%20A%20funds%20201206%20League%205%25%20outlier.xls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cj\China\China%20A%20funds%20201206\for%20presentation\MA%20outputs\sector%202%20years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return%20chart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outputs\Fortune%20SGAM%20Selected%20Sectors%20China%20CSI%20300%20201206%20CNY%20PA%20Output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outputs\Fortune%20SGAM%20Selected%20Sectors%20China%20CSI%20300%20201206%20CNY%20PA%20Output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outputs\Fortune%20SGAM%20Selected%20Sectors%20China%20CSI%20300%20201206%20CNY%20PA%20Output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outputs\Fortune%20SGAM%20Selected%20Sectors%20China%20CSI%20300%20201206%20CNY%20PA%20Outpu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cj\China\China%20A%20funds%20201206\outputs\Fortune%20SGAM%20Selected%20Sectors%20China%20CSI%20300%20201206%20CNY%20PA%20Output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performance2\Fortune%20SGAM%20Selected%20Sectors%20China%20CSI%20300%20201206%20CNY%20PA%20Output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performance2\Fortune%20SGAM%20Selected%20Sectors%20China%20CSI%20300%20201206%20CNY%20PA%20Output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performance2\Fortune%20SGAM%20Selected%20Sectors%20China%20CSI%20300%20201206%20CNY%20PA%20Output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performance2\Fortune%20SGAM%20Selected%20Sectors%20China%20CSI%20300%20201206%20CNY%20PA%20Outpu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j\China\China%20A%20funds%20201206\for%20presentation\China%20A%20funds%20201206%20League%205%25%20outlier%20v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1"/>
  <c:chart>
    <c:title>
      <c:tx>
        <c:rich>
          <a:bodyPr/>
          <a:lstStyle/>
          <a:p>
            <a:pPr>
              <a:defRPr lang="ja-JP" sz="1425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Style Skyline</a:t>
            </a:r>
          </a:p>
        </c:rich>
      </c:tx>
      <c:layout>
        <c:manualLayout>
          <c:xMode val="edge"/>
          <c:yMode val="edge"/>
          <c:x val="0.44617784711388458"/>
          <c:y val="1.580135440180588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04524180967286"/>
          <c:y val="0.11738148984198646"/>
          <c:w val="0.84399375975039004"/>
          <c:h val="0.60270880361174084"/>
        </c:manualLayout>
      </c:layout>
      <c:barChart>
        <c:barDir val="col"/>
        <c:grouping val="stacked"/>
        <c:ser>
          <c:idx val="0"/>
          <c:order val="0"/>
          <c:tx>
            <c:strRef>
              <c:f>'[China A funds 201206 League 5% outlier v4.xls]Raw Data'!$B$28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Data'!$C$28:$T$28</c:f>
              <c:numCache>
                <c:formatCode>#,##0.00</c:formatCode>
                <c:ptCount val="18"/>
                <c:pt idx="0">
                  <c:v>-0.49601953029632578</c:v>
                </c:pt>
                <c:pt idx="1">
                  <c:v>-0.15904422998428386</c:v>
                </c:pt>
                <c:pt idx="2">
                  <c:v>-0.30400364398956425</c:v>
                </c:pt>
                <c:pt idx="3">
                  <c:v>0</c:v>
                </c:pt>
                <c:pt idx="4">
                  <c:v>0</c:v>
                </c:pt>
                <c:pt idx="5">
                  <c:v>-0.24779324531555236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0.28948391675949053</c:v>
                </c:pt>
                <c:pt idx="11">
                  <c:v>0</c:v>
                </c:pt>
                <c:pt idx="12">
                  <c:v>-0.24994903206825336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-5.7175287604332013E-2</c:v>
                </c:pt>
                <c:pt idx="17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'[China A funds 201206 League 5% outlier v4.xls]Raw Data'!$B$29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Data'!$C$29:$T$29</c:f>
              <c:numCache>
                <c:formatCode>#,##0.00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5">
                  <c:v>0</c:v>
                </c:pt>
                <c:pt idx="7">
                  <c:v>0.58761191368103061</c:v>
                </c:pt>
                <c:pt idx="9">
                  <c:v>0.43968647718429793</c:v>
                </c:pt>
                <c:pt idx="10">
                  <c:v>1.1231578469276478</c:v>
                </c:pt>
                <c:pt idx="12">
                  <c:v>0</c:v>
                </c:pt>
                <c:pt idx="14">
                  <c:v>1.3203228712081909</c:v>
                </c:pt>
                <c:pt idx="15">
                  <c:v>0.9473067522048968</c:v>
                </c:pt>
                <c:pt idx="16">
                  <c:v>0</c:v>
                </c:pt>
              </c:numCache>
            </c:numRef>
          </c:val>
        </c:ser>
        <c:ser>
          <c:idx val="3"/>
          <c:order val="2"/>
          <c:tx>
            <c:strRef>
              <c:f>'[China A funds 201206 League 5% outlier v4.xls]Raw Data'!$B$30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Data'!$C$30:$T$30</c:f>
              <c:numCache>
                <c:formatCode>#,##0.00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5">
                  <c:v>0</c:v>
                </c:pt>
                <c:pt idx="6">
                  <c:v>0.61358940601349188</c:v>
                </c:pt>
                <c:pt idx="7">
                  <c:v>0.92956602573394431</c:v>
                </c:pt>
                <c:pt idx="9">
                  <c:v>0.83671468496322632</c:v>
                </c:pt>
                <c:pt idx="10">
                  <c:v>0.64911651611328325</c:v>
                </c:pt>
                <c:pt idx="11">
                  <c:v>0.63082617521286011</c:v>
                </c:pt>
                <c:pt idx="12">
                  <c:v>0</c:v>
                </c:pt>
                <c:pt idx="14">
                  <c:v>1.4961942434310898</c:v>
                </c:pt>
                <c:pt idx="15">
                  <c:v>1.4805175065994263</c:v>
                </c:pt>
                <c:pt idx="16">
                  <c:v>0</c:v>
                </c:pt>
              </c:numCache>
            </c:numRef>
          </c:val>
        </c:ser>
        <c:ser>
          <c:idx val="4"/>
          <c:order val="3"/>
          <c:tx>
            <c:strRef>
              <c:f>'[China A funds 201206 League 5% outlier v4.xls]Raw Data'!$B$31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Data'!$C$31:$T$31</c:f>
              <c:numCache>
                <c:formatCode>#,##0.00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5">
                  <c:v>0</c:v>
                </c:pt>
                <c:pt idx="6">
                  <c:v>1.0922544002532961</c:v>
                </c:pt>
                <c:pt idx="7">
                  <c:v>0.94741833209991455</c:v>
                </c:pt>
                <c:pt idx="8">
                  <c:v>0.37991413474083047</c:v>
                </c:pt>
                <c:pt idx="9">
                  <c:v>0.89380109310150324</c:v>
                </c:pt>
                <c:pt idx="10">
                  <c:v>0.92781591415405273</c:v>
                </c:pt>
                <c:pt idx="11">
                  <c:v>0.81063681840896662</c:v>
                </c:pt>
                <c:pt idx="12">
                  <c:v>0</c:v>
                </c:pt>
                <c:pt idx="14">
                  <c:v>1.4876725673675537</c:v>
                </c:pt>
                <c:pt idx="15">
                  <c:v>1.5838081836700439</c:v>
                </c:pt>
                <c:pt idx="16">
                  <c:v>0</c:v>
                </c:pt>
                <c:pt idx="17" formatCode="General">
                  <c:v>6.986172497272515E-2</c:v>
                </c:pt>
              </c:numCache>
            </c:numRef>
          </c:val>
        </c:ser>
        <c:ser>
          <c:idx val="5"/>
          <c:order val="4"/>
          <c:tx>
            <c:strRef>
              <c:f>'[China A funds 201206 League 5% outlier v4.xls]Raw Data'!$B$32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Data'!$C$32:$T$32</c:f>
              <c:numCache>
                <c:formatCode>#,##0.00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9.6088774502277333E-2</c:v>
                </c:pt>
                <c:pt idx="4">
                  <c:v>0.66392325162888033</c:v>
                </c:pt>
                <c:pt idx="5">
                  <c:v>0</c:v>
                </c:pt>
                <c:pt idx="6">
                  <c:v>1.2631468534469599</c:v>
                </c:pt>
                <c:pt idx="7">
                  <c:v>1.7045848846435545</c:v>
                </c:pt>
                <c:pt idx="8">
                  <c:v>1.0665533840656281</c:v>
                </c:pt>
                <c:pt idx="9">
                  <c:v>1.5485924243927045</c:v>
                </c:pt>
                <c:pt idx="10">
                  <c:v>1.3385695934295656</c:v>
                </c:pt>
                <c:pt idx="11">
                  <c:v>1.0845322608947761</c:v>
                </c:pt>
                <c:pt idx="12">
                  <c:v>0</c:v>
                </c:pt>
                <c:pt idx="13">
                  <c:v>0.79538558721542352</c:v>
                </c:pt>
                <c:pt idx="14">
                  <c:v>3.1014950752258277</c:v>
                </c:pt>
                <c:pt idx="15">
                  <c:v>2.3843136787414636</c:v>
                </c:pt>
                <c:pt idx="16">
                  <c:v>0</c:v>
                </c:pt>
                <c:pt idx="17" formatCode="General">
                  <c:v>0.91370888650417692</c:v>
                </c:pt>
              </c:numCache>
            </c:numRef>
          </c:val>
        </c:ser>
        <c:ser>
          <c:idx val="6"/>
          <c:order val="5"/>
          <c:tx>
            <c:strRef>
              <c:f>'[China A funds 201206 League 5% outlier v4.xls]Raw Data'!$B$33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Data'!$C$33:$T$33</c:f>
              <c:numCache>
                <c:formatCode>#,##0.00</c:formatCode>
                <c:ptCount val="18"/>
                <c:pt idx="0">
                  <c:v>-1.6789003133773799</c:v>
                </c:pt>
                <c:pt idx="1">
                  <c:v>-1.1542936921119678</c:v>
                </c:pt>
                <c:pt idx="2">
                  <c:v>-1.6083921909332306</c:v>
                </c:pt>
                <c:pt idx="3">
                  <c:v>-1.4451658725738519</c:v>
                </c:pt>
                <c:pt idx="4">
                  <c:v>-0.95544880628586015</c:v>
                </c:pt>
                <c:pt idx="5">
                  <c:v>-1.5821241855621304</c:v>
                </c:pt>
                <c:pt idx="10">
                  <c:v>0</c:v>
                </c:pt>
                <c:pt idx="12">
                  <c:v>-0.2729851067066193</c:v>
                </c:pt>
                <c:pt idx="13">
                  <c:v>-0.75882208347320734</c:v>
                </c:pt>
                <c:pt idx="16">
                  <c:v>-1.8992080599069601</c:v>
                </c:pt>
              </c:numCache>
            </c:numRef>
          </c:val>
        </c:ser>
        <c:ser>
          <c:idx val="13"/>
          <c:order val="6"/>
          <c:tx>
            <c:strRef>
              <c:f>'[China A funds 201206 League 5% outlier v4.xls]Raw Data'!$B$34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Data'!$C$34:$T$34</c:f>
              <c:numCache>
                <c:formatCode>#,##0.00</c:formatCode>
                <c:ptCount val="18"/>
                <c:pt idx="0">
                  <c:v>-0.88909912109375</c:v>
                </c:pt>
                <c:pt idx="1">
                  <c:v>-0.63384318351745605</c:v>
                </c:pt>
                <c:pt idx="2">
                  <c:v>-0.8110886812210083</c:v>
                </c:pt>
                <c:pt idx="3">
                  <c:v>-0.91369915008545077</c:v>
                </c:pt>
                <c:pt idx="4">
                  <c:v>-0.66662973165512485</c:v>
                </c:pt>
                <c:pt idx="5">
                  <c:v>-0.98223304748535156</c:v>
                </c:pt>
                <c:pt idx="8">
                  <c:v>-0.37757542729377847</c:v>
                </c:pt>
                <c:pt idx="10">
                  <c:v>0</c:v>
                </c:pt>
                <c:pt idx="12">
                  <c:v>-0.21973890066146937</c:v>
                </c:pt>
                <c:pt idx="13">
                  <c:v>-0.93356060981750333</c:v>
                </c:pt>
                <c:pt idx="16">
                  <c:v>-0.75076949596405063</c:v>
                </c:pt>
                <c:pt idx="17" formatCode="General">
                  <c:v>-0.34226155281066895</c:v>
                </c:pt>
              </c:numCache>
            </c:numRef>
          </c:val>
        </c:ser>
        <c:ser>
          <c:idx val="12"/>
          <c:order val="7"/>
          <c:tx>
            <c:strRef>
              <c:f>'[China A funds 201206 League 5% outlier v4.xls]Raw Data'!$B$35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Data'!$C$35:$T$35</c:f>
              <c:numCache>
                <c:formatCode>#,##0.00</c:formatCode>
                <c:ptCount val="18"/>
                <c:pt idx="0">
                  <c:v>-0.70567440986633301</c:v>
                </c:pt>
                <c:pt idx="1">
                  <c:v>-0.61747467517852983</c:v>
                </c:pt>
                <c:pt idx="2">
                  <c:v>-0.84283065795898626</c:v>
                </c:pt>
                <c:pt idx="3">
                  <c:v>-0.6927149295806887</c:v>
                </c:pt>
                <c:pt idx="4">
                  <c:v>-0.71153676509857178</c:v>
                </c:pt>
                <c:pt idx="5">
                  <c:v>-0.73140406608581565</c:v>
                </c:pt>
                <c:pt idx="6">
                  <c:v>-0.49541223049163818</c:v>
                </c:pt>
                <c:pt idx="8">
                  <c:v>-0.6470397412776947</c:v>
                </c:pt>
                <c:pt idx="10">
                  <c:v>0</c:v>
                </c:pt>
                <c:pt idx="11">
                  <c:v>-0.1774836480617524</c:v>
                </c:pt>
                <c:pt idx="12">
                  <c:v>-0.18025815486908006</c:v>
                </c:pt>
                <c:pt idx="13">
                  <c:v>-0.95461738109588623</c:v>
                </c:pt>
                <c:pt idx="16">
                  <c:v>-0.8088436126709021</c:v>
                </c:pt>
                <c:pt idx="17" formatCode="General">
                  <c:v>-0.23623965680599276</c:v>
                </c:pt>
              </c:numCache>
            </c:numRef>
          </c:val>
        </c:ser>
        <c:ser>
          <c:idx val="7"/>
          <c:order val="8"/>
          <c:tx>
            <c:strRef>
              <c:f>'[China A funds 201206 League 5% outlier v4.xls]Raw Data'!$B$36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Data'!$C$36:$T$36</c:f>
              <c:numCache>
                <c:formatCode>#,##0.00</c:formatCode>
                <c:ptCount val="18"/>
                <c:pt idx="0">
                  <c:v>-1.1377811431884766</c:v>
                </c:pt>
                <c:pt idx="1">
                  <c:v>-0.84762310981750577</c:v>
                </c:pt>
                <c:pt idx="2">
                  <c:v>-1.454533386230465</c:v>
                </c:pt>
                <c:pt idx="3">
                  <c:v>-1.205825519561768</c:v>
                </c:pt>
                <c:pt idx="4">
                  <c:v>-0.78814735412597781</c:v>
                </c:pt>
                <c:pt idx="5">
                  <c:v>-1.2814204692840578</c:v>
                </c:pt>
                <c:pt idx="6">
                  <c:v>-1.7366380929946879</c:v>
                </c:pt>
                <c:pt idx="7">
                  <c:v>-0.69868458509445208</c:v>
                </c:pt>
                <c:pt idx="8">
                  <c:v>-1.0238937377929687</c:v>
                </c:pt>
                <c:pt idx="9">
                  <c:v>-1.2870633840560919</c:v>
                </c:pt>
                <c:pt idx="10">
                  <c:v>0</c:v>
                </c:pt>
                <c:pt idx="11">
                  <c:v>-1.4730170309543633</c:v>
                </c:pt>
                <c:pt idx="12">
                  <c:v>-0.37037568092346396</c:v>
                </c:pt>
                <c:pt idx="13">
                  <c:v>-1.4769381046295171</c:v>
                </c:pt>
                <c:pt idx="14">
                  <c:v>-0.50471798181533578</c:v>
                </c:pt>
                <c:pt idx="15">
                  <c:v>-0.85429677963256878</c:v>
                </c:pt>
                <c:pt idx="16">
                  <c:v>-1.1179613113403293</c:v>
                </c:pt>
                <c:pt idx="17" formatCode="General">
                  <c:v>-0.23813761472702041</c:v>
                </c:pt>
              </c:numCache>
            </c:numRef>
          </c:val>
        </c:ser>
        <c:overlap val="100"/>
        <c:axId val="240698112"/>
        <c:axId val="160449664"/>
      </c:barChart>
      <c:lineChart>
        <c:grouping val="standard"/>
        <c:ser>
          <c:idx val="2"/>
          <c:order val="9"/>
          <c:tx>
            <c:strRef>
              <c:f>'[China A funds 201206 League 5% outlier v4.xls]Raw Data'!$B$38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'[China A funds 201206 League 5% outlier v4.xls]Raw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'[China A funds 201206 League 5% outlier v4.xls]Raw Data'!$C$38:$T$38</c:f>
              <c:numCache>
                <c:formatCode>General</c:formatCode>
                <c:ptCount val="18"/>
              </c:numCache>
            </c:numRef>
          </c:val>
        </c:ser>
        <c:marker val="1"/>
        <c:axId val="240698112"/>
        <c:axId val="160449664"/>
      </c:lineChart>
      <c:lineChart>
        <c:grouping val="standard"/>
        <c:ser>
          <c:idx val="9"/>
          <c:order val="10"/>
          <c:marker>
            <c:symbol val="none"/>
          </c:marker>
          <c:errBars>
            <c:errDir val="y"/>
            <c:errBarType val="both"/>
            <c:errValType val="fixedVal"/>
            <c:val val="5"/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numRef>
              <c:f>'[China A funds 201206 League 5% outlier v4.xls]Raw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cat>
          <c:val>
            <c:numRef>
              <c:f>'[China A funds 201206 League 5% outlier v4.xls]Raw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160451584"/>
        <c:axId val="160469760"/>
      </c:lineChart>
      <c:catAx>
        <c:axId val="240698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12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Style Factors</a:t>
                </a:r>
              </a:p>
            </c:rich>
          </c:tx>
          <c:layout>
            <c:manualLayout>
              <c:xMode val="edge"/>
              <c:yMode val="edge"/>
              <c:x val="0.45397815912636508"/>
              <c:y val="0.9209932279909706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160449664"/>
        <c:crosses val="autoZero"/>
        <c:auto val="1"/>
        <c:lblAlgn val="ctr"/>
        <c:lblOffset val="100"/>
        <c:tickLblSkip val="1"/>
        <c:tickMarkSkip val="1"/>
      </c:catAx>
      <c:valAx>
        <c:axId val="1604496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12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Std Dev from Benchmark Mean</a:t>
                </a:r>
              </a:p>
            </c:rich>
          </c:tx>
          <c:layout>
            <c:manualLayout>
              <c:xMode val="edge"/>
              <c:yMode val="edge"/>
              <c:x val="2.8081123244929802E-2"/>
              <c:y val="0.22347629796839741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0698112"/>
        <c:crosses val="autoZero"/>
        <c:crossBetween val="between"/>
      </c:valAx>
      <c:catAx>
        <c:axId val="160451584"/>
        <c:scaling>
          <c:orientation val="minMax"/>
        </c:scaling>
        <c:axPos val="t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160469760"/>
        <c:crosses val="max"/>
        <c:auto val="1"/>
        <c:lblAlgn val="ctr"/>
        <c:lblOffset val="100"/>
        <c:tickLblSkip val="1"/>
        <c:tickMarkSkip val="1"/>
      </c:catAx>
      <c:valAx>
        <c:axId val="160469760"/>
        <c:scaling>
          <c:orientation val="minMax"/>
          <c:max val="1"/>
          <c:min val="-1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160451584"/>
        <c:crossesAt val="1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plotArea>
      <c:layout>
        <c:manualLayout>
          <c:layoutTarget val="inner"/>
          <c:xMode val="edge"/>
          <c:yMode val="edge"/>
          <c:x val="0.33855862650628832"/>
          <c:y val="7.9207997377782113E-2"/>
          <c:w val="0.52811366029752549"/>
          <c:h val="0.4484954968373478"/>
        </c:manualLayout>
      </c:layout>
      <c:barChart>
        <c:barDir val="col"/>
        <c:grouping val="stacked"/>
        <c:ser>
          <c:idx val="0"/>
          <c:order val="0"/>
          <c:spPr>
            <a:noFill/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Data'!$C$28</c:f>
              <c:numCache>
                <c:formatCode>#,##0.00</c:formatCode>
                <c:ptCount val="1"/>
                <c:pt idx="0">
                  <c:v>6.0641788568935606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Data'!$C$29</c:f>
              <c:numCache>
                <c:formatCode>#,##0.00</c:formatCode>
                <c:ptCount val="1"/>
                <c:pt idx="0">
                  <c:v>1.6814173826593031</c:v>
                </c:pt>
              </c:numCache>
            </c:numRef>
          </c:val>
        </c:ser>
        <c:ser>
          <c:idx val="3"/>
          <c:order val="2"/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Data'!$C$30</c:f>
              <c:numCache>
                <c:formatCode>#,##0.00</c:formatCode>
                <c:ptCount val="1"/>
                <c:pt idx="0">
                  <c:v>1.9735847458380729</c:v>
                </c:pt>
              </c:numCache>
            </c:numRef>
          </c:val>
        </c:ser>
        <c:ser>
          <c:idx val="4"/>
          <c:order val="3"/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Data'!$C$31</c:f>
              <c:numCache>
                <c:formatCode>#,##0.00</c:formatCode>
                <c:ptCount val="1"/>
                <c:pt idx="0">
                  <c:v>1.9983337689221961</c:v>
                </c:pt>
              </c:numCache>
            </c:numRef>
          </c:val>
        </c:ser>
        <c:ser>
          <c:idx val="5"/>
          <c:order val="4"/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Data'!$C$32</c:f>
              <c:numCache>
                <c:formatCode>0.00E+00</c:formatCode>
                <c:ptCount val="1"/>
                <c:pt idx="0">
                  <c:v>3.2528474530925937</c:v>
                </c:pt>
              </c:numCache>
            </c:numRef>
          </c:val>
        </c:ser>
        <c:ser>
          <c:idx val="6"/>
          <c:order val="5"/>
          <c:spPr>
            <a:solidFill>
              <a:srgbClr val="99CCFF"/>
            </a:solidFill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Data'!$C$33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3"/>
          <c:order val="6"/>
          <c:spPr>
            <a:solidFill>
              <a:srgbClr val="FF0000"/>
            </a:solidFill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Data'!$C$34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2"/>
          <c:order val="7"/>
          <c:spPr>
            <a:solidFill>
              <a:srgbClr val="FFFF99"/>
            </a:solidFill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Data'!$C$35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7"/>
          <c:order val="8"/>
          <c:spPr>
            <a:solidFill>
              <a:srgbClr val="00FF00"/>
            </a:solidFill>
            <a:ln w="25400">
              <a:noFill/>
            </a:ln>
          </c:spP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Data'!$C$36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overlap val="100"/>
        <c:axId val="241340416"/>
        <c:axId val="241341952"/>
      </c:barChart>
      <c:lineChart>
        <c:grouping val="standard"/>
        <c:ser>
          <c:idx val="2"/>
          <c:order val="9"/>
          <c:tx>
            <c:strRef>
              <c:f>'Risk Raw Data'!$B$38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'Risk Raw Data'!$C$2</c:f>
              <c:strCache>
                <c:ptCount val="1"/>
                <c:pt idx="0">
                  <c:v>Tracking Error</c:v>
                </c:pt>
              </c:strCache>
            </c:strRef>
          </c:cat>
          <c:val>
            <c:numRef>
              <c:f>'Risk Raw Data'!$C$38</c:f>
              <c:numCache>
                <c:formatCode>General</c:formatCode>
                <c:ptCount val="1"/>
              </c:numCache>
            </c:numRef>
          </c:val>
        </c:ser>
        <c:marker val="1"/>
        <c:axId val="241340416"/>
        <c:axId val="241341952"/>
      </c:lineChart>
      <c:catAx>
        <c:axId val="241340416"/>
        <c:scaling>
          <c:orientation val="minMax"/>
        </c:scaling>
        <c:axPos val="b"/>
        <c:numFmt formatCode="General" sourceLinked="1"/>
        <c:majorTickMark val="cross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1341952"/>
        <c:crosses val="autoZero"/>
        <c:auto val="1"/>
        <c:lblAlgn val="ctr"/>
        <c:lblOffset val="100"/>
        <c:tickLblSkip val="1"/>
        <c:tickMarkSkip val="1"/>
      </c:catAx>
      <c:valAx>
        <c:axId val="241341952"/>
        <c:scaling>
          <c:orientation val="minMax"/>
          <c:min val="4"/>
        </c:scaling>
        <c:axPos val="l"/>
        <c:majorGridlines/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% Per Annum</a:t>
                </a:r>
              </a:p>
            </c:rich>
          </c:tx>
          <c:layout>
            <c:manualLayout>
              <c:xMode val="edge"/>
              <c:yMode val="edge"/>
              <c:x val="7.3334033245844518E-2"/>
              <c:y val="0.2019804059146072"/>
            </c:manualLayout>
          </c:layout>
          <c:spPr>
            <a:noFill/>
            <a:ln w="25400">
              <a:noFill/>
            </a:ln>
          </c:spPr>
        </c:title>
        <c:numFmt formatCode="#,##0.0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12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1340416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 w="12700">
      <a:noFill/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175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Risk Skyline</a:t>
            </a:r>
          </a:p>
        </c:rich>
      </c:tx>
      <c:layout>
        <c:manualLayout>
          <c:xMode val="edge"/>
          <c:yMode val="edge"/>
          <c:x val="0.43470149253731344"/>
          <c:y val="1.181102362204727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7959317585301811E-2"/>
          <c:y val="9.8425291455166028E-2"/>
          <c:w val="0.84607052590648402"/>
          <c:h val="0.67199974900369475"/>
        </c:manualLayout>
      </c:layout>
      <c:barChart>
        <c:barDir val="col"/>
        <c:grouping val="stacked"/>
        <c:ser>
          <c:idx val="0"/>
          <c:order val="0"/>
          <c:spPr>
            <a:noFill/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Data'!$D$28:$H$28</c:f>
              <c:numCache>
                <c:formatCode>#,##0.00</c:formatCode>
                <c:ptCount val="5"/>
                <c:pt idx="0">
                  <c:v>8.1848188276259783</c:v>
                </c:pt>
                <c:pt idx="1">
                  <c:v>0</c:v>
                </c:pt>
                <c:pt idx="2">
                  <c:v>3.7466492045744109</c:v>
                </c:pt>
                <c:pt idx="3" formatCode="General">
                  <c:v>0</c:v>
                </c:pt>
                <c:pt idx="4" formatCode="General">
                  <c:v>21.49871564233413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Data'!$D$29:$H$29</c:f>
              <c:numCache>
                <c:formatCode>General</c:formatCode>
                <c:ptCount val="5"/>
                <c:pt idx="0" formatCode="#,##0.00">
                  <c:v>14.607596162116117</c:v>
                </c:pt>
                <c:pt idx="2" formatCode="#,##0.00">
                  <c:v>2.4760210677980288</c:v>
                </c:pt>
                <c:pt idx="3">
                  <c:v>0.35071715050349511</c:v>
                </c:pt>
                <c:pt idx="4">
                  <c:v>11.477460610743886</c:v>
                </c:pt>
              </c:numCache>
            </c:numRef>
          </c:val>
        </c:ser>
        <c:ser>
          <c:idx val="3"/>
          <c:order val="2"/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Data'!$D$30:$H$30</c:f>
              <c:numCache>
                <c:formatCode>#,##0.00</c:formatCode>
                <c:ptCount val="5"/>
                <c:pt idx="0">
                  <c:v>11.510114380550538</c:v>
                </c:pt>
                <c:pt idx="1">
                  <c:v>6.9085633327251106</c:v>
                </c:pt>
                <c:pt idx="2">
                  <c:v>2.8728824824791452</c:v>
                </c:pt>
                <c:pt idx="3" formatCode="General">
                  <c:v>2.0562953647744631</c:v>
                </c:pt>
                <c:pt idx="4" formatCode="General">
                  <c:v>10.372950960910416</c:v>
                </c:pt>
              </c:numCache>
            </c:numRef>
          </c:val>
        </c:ser>
        <c:ser>
          <c:idx val="4"/>
          <c:order val="3"/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Data'!$D$31:$H$31</c:f>
              <c:numCache>
                <c:formatCode>#,##0.00</c:formatCode>
                <c:ptCount val="5"/>
                <c:pt idx="0">
                  <c:v>14.783240144180141</c:v>
                </c:pt>
                <c:pt idx="1">
                  <c:v>6.5115315742043585</c:v>
                </c:pt>
                <c:pt idx="2">
                  <c:v>3.9559148571342071</c:v>
                </c:pt>
                <c:pt idx="3" formatCode="General">
                  <c:v>1.9611122018489451</c:v>
                </c:pt>
                <c:pt idx="4" formatCode="General">
                  <c:v>13.408507326974089</c:v>
                </c:pt>
              </c:numCache>
            </c:numRef>
          </c:val>
        </c:ser>
        <c:ser>
          <c:idx val="5"/>
          <c:order val="4"/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Data'!$D$32:$H$32</c:f>
              <c:numCache>
                <c:formatCode>General</c:formatCode>
                <c:ptCount val="5"/>
                <c:pt idx="0">
                  <c:v>14.780408995160606</c:v>
                </c:pt>
                <c:pt idx="1">
                  <c:v>9.2780963258756124</c:v>
                </c:pt>
                <c:pt idx="2">
                  <c:v>10.188056667272718</c:v>
                </c:pt>
                <c:pt idx="3">
                  <c:v>6.0488296769793459</c:v>
                </c:pt>
                <c:pt idx="4">
                  <c:v>16.650441306017214</c:v>
                </c:pt>
              </c:numCache>
            </c:numRef>
          </c:val>
        </c:ser>
        <c:ser>
          <c:idx val="6"/>
          <c:order val="5"/>
          <c:spPr>
            <a:solidFill>
              <a:srgbClr val="99CCFF"/>
            </a:solidFill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Data'!$D$33:$H$33</c:f>
              <c:numCache>
                <c:formatCode>General</c:formatCode>
                <c:ptCount val="5"/>
                <c:pt idx="0">
                  <c:v>0</c:v>
                </c:pt>
                <c:pt idx="2">
                  <c:v>0</c:v>
                </c:pt>
                <c:pt idx="4">
                  <c:v>0</c:v>
                </c:pt>
              </c:numCache>
            </c:numRef>
          </c:val>
        </c:ser>
        <c:ser>
          <c:idx val="13"/>
          <c:order val="6"/>
          <c:spPr>
            <a:solidFill>
              <a:srgbClr val="FF0000"/>
            </a:solidFill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Data'!$D$34:$H$34</c:f>
              <c:numCache>
                <c:formatCode>General</c:formatCode>
                <c:ptCount val="5"/>
                <c:pt idx="0">
                  <c:v>0</c:v>
                </c:pt>
                <c:pt idx="2">
                  <c:v>0</c:v>
                </c:pt>
                <c:pt idx="4">
                  <c:v>0</c:v>
                </c:pt>
              </c:numCache>
            </c:numRef>
          </c:val>
        </c:ser>
        <c:ser>
          <c:idx val="12"/>
          <c:order val="7"/>
          <c:spPr>
            <a:solidFill>
              <a:srgbClr val="FFFF99"/>
            </a:solidFill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Data'!$D$35:$H$35</c:f>
              <c:numCache>
                <c:formatCode>General</c:formatCode>
                <c:ptCount val="5"/>
                <c:pt idx="0">
                  <c:v>0</c:v>
                </c:pt>
                <c:pt idx="1">
                  <c:v>-0.2532303067032885</c:v>
                </c:pt>
                <c:pt idx="2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8"/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Data'!$D$36:$H$36</c:f>
              <c:numCache>
                <c:formatCode>General</c:formatCode>
                <c:ptCount val="5"/>
                <c:pt idx="0">
                  <c:v>0</c:v>
                </c:pt>
                <c:pt idx="1">
                  <c:v>-12.844636071547114</c:v>
                </c:pt>
                <c:pt idx="2">
                  <c:v>0</c:v>
                </c:pt>
                <c:pt idx="3">
                  <c:v>-2.5504856819507791</c:v>
                </c:pt>
                <c:pt idx="4">
                  <c:v>0</c:v>
                </c:pt>
              </c:numCache>
            </c:numRef>
          </c:val>
        </c:ser>
        <c:overlap val="100"/>
        <c:axId val="246645888"/>
        <c:axId val="246647424"/>
      </c:barChart>
      <c:lineChart>
        <c:grouping val="standard"/>
        <c:ser>
          <c:idx val="2"/>
          <c:order val="9"/>
          <c:tx>
            <c:strRef>
              <c:f>'Risk Raw Data'!$B$38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'Risk Raw Data'!$D$2:$H$2</c:f>
              <c:strCache>
                <c:ptCount val="5"/>
                <c:pt idx="0">
                  <c:v>Sector Risk (Pure)</c:v>
                </c:pt>
                <c:pt idx="1">
                  <c:v>Style X'terms</c:v>
                </c:pt>
                <c:pt idx="2">
                  <c:v>Style Risk (Pure)</c:v>
                </c:pt>
                <c:pt idx="3">
                  <c:v>Equity X'terms</c:v>
                </c:pt>
                <c:pt idx="4">
                  <c:v>Equity Risk (Pure)</c:v>
                </c:pt>
              </c:strCache>
            </c:strRef>
          </c:cat>
          <c:val>
            <c:numRef>
              <c:f>'Risk Raw Data'!$D$38:$H$38</c:f>
              <c:numCache>
                <c:formatCode>General</c:formatCode>
                <c:ptCount val="5"/>
              </c:numCache>
            </c:numRef>
          </c:val>
        </c:ser>
        <c:marker val="1"/>
        <c:axId val="246645888"/>
        <c:axId val="246647424"/>
      </c:lineChart>
      <c:catAx>
        <c:axId val="246645888"/>
        <c:scaling>
          <c:orientation val="minMax"/>
        </c:scaling>
        <c:axPos val="b"/>
        <c:numFmt formatCode="General" sourceLinked="1"/>
        <c:majorTickMark val="cross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6647424"/>
        <c:crosses val="autoZero"/>
        <c:auto val="1"/>
        <c:lblAlgn val="ctr"/>
        <c:lblOffset val="100"/>
        <c:tickLblSkip val="1"/>
        <c:tickMarkSkip val="1"/>
      </c:catAx>
      <c:valAx>
        <c:axId val="2466474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105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ja-JP" dirty="0"/>
                  <a:t>% </a:t>
                </a:r>
              </a:p>
            </c:rich>
          </c:tx>
          <c:layout>
            <c:manualLayout>
              <c:xMode val="edge"/>
              <c:yMode val="edge"/>
              <c:x val="2.6119402985074699E-2"/>
              <c:y val="0.26181123028912728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6645888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35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0.2616464118455783"/>
          <c:y val="4.1614987781699697E-2"/>
          <c:w val="0.48266907812993981"/>
          <c:h val="0.78435303642054865"/>
        </c:manualLayout>
      </c:layout>
      <c:barChart>
        <c:barDir val="col"/>
        <c:grouping val="stacked"/>
        <c:ser>
          <c:idx val="0"/>
          <c:order val="0"/>
          <c:tx>
            <c:strRef>
              <c:f>'total return'!$A$10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return'!$B$10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'total return'!$A$11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return'!$B$11</c:f>
              <c:numCache>
                <c:formatCode>0%</c:formatCode>
                <c:ptCount val="1"/>
                <c:pt idx="0">
                  <c:v>1.2592568993568401E-2</c:v>
                </c:pt>
              </c:numCache>
            </c:numRef>
          </c:val>
        </c:ser>
        <c:ser>
          <c:idx val="2"/>
          <c:order val="2"/>
          <c:tx>
            <c:strRef>
              <c:f>'total return'!$A$12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rgbClr val="F79646">
                <a:lumMod val="40000"/>
                <a:lumOff val="60000"/>
              </a:srgbClr>
            </a:solidFill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return'!$B$12</c:f>
              <c:numCache>
                <c:formatCode>0%</c:formatCode>
                <c:ptCount val="1"/>
                <c:pt idx="0">
                  <c:v>1.6220442950725601E-2</c:v>
                </c:pt>
              </c:numCache>
            </c:numRef>
          </c:val>
        </c:ser>
        <c:ser>
          <c:idx val="3"/>
          <c:order val="3"/>
          <c:tx>
            <c:strRef>
              <c:f>'total return'!$A$13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return'!$B$13</c:f>
              <c:numCache>
                <c:formatCode>0%</c:formatCode>
                <c:ptCount val="1"/>
                <c:pt idx="0">
                  <c:v>2.0105227828025853E-2</c:v>
                </c:pt>
              </c:numCache>
            </c:numRef>
          </c:val>
        </c:ser>
        <c:ser>
          <c:idx val="4"/>
          <c:order val="4"/>
          <c:tx>
            <c:strRef>
              <c:f>'total return'!$A$14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return'!$B$14</c:f>
              <c:numCache>
                <c:formatCode>0%</c:formatCode>
                <c:ptCount val="1"/>
                <c:pt idx="0">
                  <c:v>3.4452965855598448E-2</c:v>
                </c:pt>
              </c:numCache>
            </c:numRef>
          </c:val>
        </c:ser>
        <c:ser>
          <c:idx val="5"/>
          <c:order val="5"/>
          <c:tx>
            <c:strRef>
              <c:f>'total return'!$A$15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return'!$B$15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'total return'!$A$16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return'!$B$16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7"/>
          <c:order val="7"/>
          <c:tx>
            <c:strRef>
              <c:f>'total return'!$A$17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return'!$B$17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8"/>
          <c:order val="8"/>
          <c:tx>
            <c:strRef>
              <c:f>'total return'!$A$18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return'!$B$18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9"/>
          <c:order val="9"/>
          <c:tx>
            <c:strRef>
              <c:f>'total return'!$A$19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numRef>
              <c:f>'total return'!$B$9</c:f>
              <c:numCache>
                <c:formatCode>General</c:formatCode>
                <c:ptCount val="1"/>
              </c:numCache>
            </c:numRef>
          </c:cat>
          <c:val>
            <c:numRef>
              <c:f>'total return'!$B$19</c:f>
              <c:numCache>
                <c:formatCode>0%</c:formatCode>
                <c:ptCount val="1"/>
                <c:pt idx="0">
                  <c:v>-1.3097637891769419E-2</c:v>
                </c:pt>
              </c:numCache>
            </c:numRef>
          </c:val>
        </c:ser>
        <c:overlap val="100"/>
        <c:axId val="251020032"/>
        <c:axId val="251021568"/>
      </c:barChart>
      <c:catAx>
        <c:axId val="25102003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51021568"/>
        <c:crosses val="autoZero"/>
        <c:auto val="1"/>
        <c:lblAlgn val="ctr"/>
        <c:lblOffset val="100"/>
      </c:catAx>
      <c:valAx>
        <c:axId val="25102156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51020032"/>
        <c:crosses val="autoZero"/>
        <c:crossBetween val="between"/>
      </c:valAx>
      <c:spPr>
        <a:ln w="9525">
          <a:solidFill>
            <a:srgbClr val="000000"/>
          </a:solidFill>
        </a:ln>
      </c:spPr>
    </c:plotArea>
    <c:legend>
      <c:legendPos val="b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'return breakdown'!$A$10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breakdown'!$B$10:$E$10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3.1185823443072851E-2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'return breakdown'!$A$11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breakdown'!$B$11:$E$11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2.0712701201113418E-2</c:v>
                </c:pt>
                <c:pt idx="3">
                  <c:v>1.2592568993568401E-2</c:v>
                </c:pt>
              </c:numCache>
            </c:numRef>
          </c:val>
        </c:ser>
        <c:ser>
          <c:idx val="2"/>
          <c:order val="2"/>
          <c:tx>
            <c:strRef>
              <c:f>'return breakdown'!$A$12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breakdown'!$B$12:$E$12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1.6017637945492033E-2</c:v>
                </c:pt>
                <c:pt idx="3">
                  <c:v>1.6220442950725601E-2</c:v>
                </c:pt>
              </c:numCache>
            </c:numRef>
          </c:val>
        </c:ser>
        <c:ser>
          <c:idx val="3"/>
          <c:order val="3"/>
          <c:tx>
            <c:strRef>
              <c:f>'return breakdown'!$A$13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breakdown'!$B$13:$E$13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1.6855891367463197E-2</c:v>
                </c:pt>
                <c:pt idx="3">
                  <c:v>2.0105227828025839E-2</c:v>
                </c:pt>
              </c:numCache>
            </c:numRef>
          </c:val>
        </c:ser>
        <c:ser>
          <c:idx val="4"/>
          <c:order val="4"/>
          <c:tx>
            <c:strRef>
              <c:f>'return breakdown'!$A$14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breakdown'!$B$14:$E$14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3.2221885261724557E-2</c:v>
                </c:pt>
                <c:pt idx="3">
                  <c:v>3.4452965855598448E-2</c:v>
                </c:pt>
              </c:numCache>
            </c:numRef>
          </c:val>
        </c:ser>
        <c:ser>
          <c:idx val="5"/>
          <c:order val="5"/>
          <c:tx>
            <c:strRef>
              <c:f>'return breakdown'!$A$15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breakdown'!$B$15:$E$15</c:f>
              <c:numCache>
                <c:formatCode>0%</c:formatCode>
                <c:ptCount val="4"/>
                <c:pt idx="0">
                  <c:v>-5.3167145108548304E-4</c:v>
                </c:pt>
                <c:pt idx="1">
                  <c:v>-2.1675242225001339E-3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'return breakdown'!$A$16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breakdown'!$B$16:$E$16</c:f>
              <c:numCache>
                <c:formatCode>0%</c:formatCode>
                <c:ptCount val="4"/>
                <c:pt idx="0">
                  <c:v>-1.4211133738513107E-2</c:v>
                </c:pt>
                <c:pt idx="1">
                  <c:v>-7.6127224755282294E-3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'return breakdown'!$A$17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breakdown'!$B$17:$E$17</c:f>
              <c:numCache>
                <c:formatCode>0%</c:formatCode>
                <c:ptCount val="4"/>
                <c:pt idx="0">
                  <c:v>-9.3420769863996733E-3</c:v>
                </c:pt>
                <c:pt idx="1">
                  <c:v>-5.3288399540178943E-3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8"/>
          <c:tx>
            <c:strRef>
              <c:f>'return breakdown'!$A$18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breakdown'!$B$18:$E$18</c:f>
              <c:numCache>
                <c:formatCode>0%</c:formatCode>
                <c:ptCount val="4"/>
                <c:pt idx="0">
                  <c:v>-7.5743007261053277E-3</c:v>
                </c:pt>
                <c:pt idx="1">
                  <c:v>-4.9268624391061236E-3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'return breakdown'!$A$19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breakdown'!$B$19:$E$19</c:f>
              <c:numCache>
                <c:formatCode>0%</c:formatCode>
                <c:ptCount val="4"/>
                <c:pt idx="0">
                  <c:v>-1.3247036671964453E-2</c:v>
                </c:pt>
                <c:pt idx="1">
                  <c:v>-8.3594572800848432E-3</c:v>
                </c:pt>
                <c:pt idx="2">
                  <c:v>0</c:v>
                </c:pt>
                <c:pt idx="3">
                  <c:v>-1.3097637891769419E-2</c:v>
                </c:pt>
              </c:numCache>
            </c:numRef>
          </c:val>
        </c:ser>
        <c:overlap val="100"/>
        <c:axId val="253858944"/>
        <c:axId val="253860480"/>
      </c:barChart>
      <c:catAx>
        <c:axId val="253858944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53860480"/>
        <c:crosses val="autoZero"/>
        <c:auto val="1"/>
        <c:lblAlgn val="ctr"/>
        <c:lblOffset val="100"/>
      </c:catAx>
      <c:valAx>
        <c:axId val="253860480"/>
        <c:scaling>
          <c:orientation val="minMax"/>
          <c:max val="0.12000000000000002"/>
          <c:min val="-8.0000000000000043E-2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53858944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'risk breakdown'!$A$10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breakdown'!$B$10:$D$10</c:f>
              <c:numCache>
                <c:formatCode>0%</c:formatCode>
                <c:ptCount val="3"/>
                <c:pt idx="0">
                  <c:v>8.1697387054276746E-2</c:v>
                </c:pt>
                <c:pt idx="1">
                  <c:v>3.7334599729468981E-2</c:v>
                </c:pt>
                <c:pt idx="2">
                  <c:v>0.21478265323071766</c:v>
                </c:pt>
              </c:numCache>
            </c:numRef>
          </c:val>
        </c:ser>
        <c:ser>
          <c:idx val="1"/>
          <c:order val="1"/>
          <c:tx>
            <c:strRef>
              <c:f>'risk breakdown'!$A$11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breakdown'!$B$11:$D$11</c:f>
              <c:numCache>
                <c:formatCode>0%</c:formatCode>
                <c:ptCount val="3"/>
                <c:pt idx="0">
                  <c:v>0.14529039677030986</c:v>
                </c:pt>
                <c:pt idx="1">
                  <c:v>2.4879565979242641E-2</c:v>
                </c:pt>
                <c:pt idx="2">
                  <c:v>0.11535077956860262</c:v>
                </c:pt>
              </c:numCache>
            </c:numRef>
          </c:val>
        </c:ser>
        <c:ser>
          <c:idx val="2"/>
          <c:order val="2"/>
          <c:tx>
            <c:strRef>
              <c:f>'risk breakdown'!$A$12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breakdown'!$B$12:$D$12</c:f>
              <c:numCache>
                <c:formatCode>0%</c:formatCode>
                <c:ptCount val="3"/>
                <c:pt idx="0">
                  <c:v>0.11487735614339559</c:v>
                </c:pt>
                <c:pt idx="1">
                  <c:v>2.8428850348449268E-2</c:v>
                </c:pt>
                <c:pt idx="2">
                  <c:v>0.10415213107175457</c:v>
                </c:pt>
              </c:numCache>
            </c:numRef>
          </c:val>
        </c:ser>
        <c:ser>
          <c:idx val="3"/>
          <c:order val="3"/>
          <c:tx>
            <c:strRef>
              <c:f>'risk breakdown'!$A$13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breakdown'!$B$13:$D$13</c:f>
              <c:numCache>
                <c:formatCode>0%</c:formatCode>
                <c:ptCount val="3"/>
                <c:pt idx="0">
                  <c:v>0.15025173649372406</c:v>
                </c:pt>
                <c:pt idx="1">
                  <c:v>3.9931913415802413E-2</c:v>
                </c:pt>
                <c:pt idx="2">
                  <c:v>0.13446091994492126</c:v>
                </c:pt>
              </c:numCache>
            </c:numRef>
          </c:val>
        </c:ser>
        <c:ser>
          <c:idx val="4"/>
          <c:order val="4"/>
          <c:tx>
            <c:strRef>
              <c:f>'risk breakdown'!$A$14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breakdown'!$B$14:$D$14</c:f>
              <c:numCache>
                <c:formatCode>0%</c:formatCode>
                <c:ptCount val="3"/>
                <c:pt idx="0">
                  <c:v>0.14680824266513107</c:v>
                </c:pt>
                <c:pt idx="1">
                  <c:v>0.10191738570295181</c:v>
                </c:pt>
                <c:pt idx="2">
                  <c:v>0.16554885364614641</c:v>
                </c:pt>
              </c:numCache>
            </c:numRef>
          </c:val>
        </c:ser>
        <c:ser>
          <c:idx val="5"/>
          <c:order val="5"/>
          <c:tx>
            <c:strRef>
              <c:f>'risk breakdown'!$A$15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breakdown'!$B$15:$D$15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6"/>
          <c:order val="6"/>
          <c:tx>
            <c:strRef>
              <c:f>'risk breakdown'!$A$16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breakdown'!$B$16:$D$16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7"/>
          <c:tx>
            <c:strRef>
              <c:f>'risk breakdown'!$A$17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breakdown'!$B$17:$D$17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8"/>
          <c:order val="8"/>
          <c:tx>
            <c:strRef>
              <c:f>'risk breakdown'!$A$18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breakdown'!$B$18:$D$18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9"/>
          <c:order val="9"/>
          <c:tx>
            <c:strRef>
              <c:f>'risk breakdown'!$A$19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'risk breakdown'!$B$9:$D$9</c:f>
              <c:strCache>
                <c:ptCount val="3"/>
                <c:pt idx="0">
                  <c:v>Sector Risk(pure)</c:v>
                </c:pt>
                <c:pt idx="1">
                  <c:v>Style Risk(pure)</c:v>
                </c:pt>
                <c:pt idx="2">
                  <c:v>Stock Risk(pure)</c:v>
                </c:pt>
              </c:strCache>
            </c:strRef>
          </c:cat>
          <c:val>
            <c:numRef>
              <c:f>'risk breakdown'!$B$19:$D$19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overlap val="100"/>
        <c:axId val="259305472"/>
        <c:axId val="259307008"/>
      </c:barChart>
      <c:catAx>
        <c:axId val="25930547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59307008"/>
        <c:crosses val="autoZero"/>
        <c:auto val="1"/>
        <c:lblAlgn val="ctr"/>
        <c:lblOffset val="100"/>
      </c:catAx>
      <c:valAx>
        <c:axId val="25930700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59305472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'return breakdown (2)'!$A$10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(2)'!$B$10:$D$10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3.1185823443072851E-2</c:v>
                </c:pt>
              </c:numCache>
            </c:numRef>
          </c:val>
        </c:ser>
        <c:ser>
          <c:idx val="1"/>
          <c:order val="1"/>
          <c:tx>
            <c:strRef>
              <c:f>'return breakdown (2)'!$A$11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(2)'!$B$11:$D$11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2.0712701201113418E-2</c:v>
                </c:pt>
              </c:numCache>
            </c:numRef>
          </c:val>
        </c:ser>
        <c:ser>
          <c:idx val="2"/>
          <c:order val="2"/>
          <c:tx>
            <c:strRef>
              <c:f>'return breakdown (2)'!$A$12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(2)'!$B$12:$D$12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1.6017637945492033E-2</c:v>
                </c:pt>
              </c:numCache>
            </c:numRef>
          </c:val>
        </c:ser>
        <c:ser>
          <c:idx val="3"/>
          <c:order val="3"/>
          <c:tx>
            <c:strRef>
              <c:f>'return breakdown (2)'!$A$13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(2)'!$B$13:$D$13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1.685589136746321E-2</c:v>
                </c:pt>
              </c:numCache>
            </c:numRef>
          </c:val>
        </c:ser>
        <c:ser>
          <c:idx val="4"/>
          <c:order val="4"/>
          <c:tx>
            <c:strRef>
              <c:f>'return breakdown (2)'!$A$14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(2)'!$B$14:$D$14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3.2221885261724578E-2</c:v>
                </c:pt>
              </c:numCache>
            </c:numRef>
          </c:val>
        </c:ser>
        <c:ser>
          <c:idx val="5"/>
          <c:order val="5"/>
          <c:tx>
            <c:strRef>
              <c:f>'return breakdown (2)'!$A$15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(2)'!$B$15:$D$15</c:f>
              <c:numCache>
                <c:formatCode>0%</c:formatCode>
                <c:ptCount val="3"/>
                <c:pt idx="0">
                  <c:v>-5.3167145108548304E-4</c:v>
                </c:pt>
                <c:pt idx="1">
                  <c:v>-2.167524222500136E-3</c:v>
                </c:pt>
                <c:pt idx="2">
                  <c:v>0</c:v>
                </c:pt>
              </c:numCache>
            </c:numRef>
          </c:val>
        </c:ser>
        <c:ser>
          <c:idx val="6"/>
          <c:order val="6"/>
          <c:tx>
            <c:strRef>
              <c:f>'return breakdown (2)'!$A$16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(2)'!$B$16:$D$16</c:f>
              <c:numCache>
                <c:formatCode>0%</c:formatCode>
                <c:ptCount val="3"/>
                <c:pt idx="0">
                  <c:v>-1.4211133738513107E-2</c:v>
                </c:pt>
                <c:pt idx="1">
                  <c:v>-7.6127224755282311E-3</c:v>
                </c:pt>
                <c:pt idx="2">
                  <c:v>0</c:v>
                </c:pt>
              </c:numCache>
            </c:numRef>
          </c:val>
        </c:ser>
        <c:ser>
          <c:idx val="7"/>
          <c:order val="7"/>
          <c:tx>
            <c:strRef>
              <c:f>'return breakdown (2)'!$A$17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(2)'!$B$17:$D$17</c:f>
              <c:numCache>
                <c:formatCode>0%</c:formatCode>
                <c:ptCount val="3"/>
                <c:pt idx="0">
                  <c:v>-9.3420769863996767E-3</c:v>
                </c:pt>
                <c:pt idx="1">
                  <c:v>-5.3288399540178943E-3</c:v>
                </c:pt>
                <c:pt idx="2">
                  <c:v>0</c:v>
                </c:pt>
              </c:numCache>
            </c:numRef>
          </c:val>
        </c:ser>
        <c:ser>
          <c:idx val="8"/>
          <c:order val="8"/>
          <c:tx>
            <c:strRef>
              <c:f>'return breakdown (2)'!$A$18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(2)'!$B$18:$D$18</c:f>
              <c:numCache>
                <c:formatCode>0%</c:formatCode>
                <c:ptCount val="3"/>
                <c:pt idx="0">
                  <c:v>-7.5743007261053312E-3</c:v>
                </c:pt>
                <c:pt idx="1">
                  <c:v>-4.9268624391061271E-3</c:v>
                </c:pt>
                <c:pt idx="2">
                  <c:v>0</c:v>
                </c:pt>
              </c:numCache>
            </c:numRef>
          </c:val>
        </c:ser>
        <c:ser>
          <c:idx val="9"/>
          <c:order val="9"/>
          <c:tx>
            <c:strRef>
              <c:f>'return breakdown (2)'!$A$19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breakdown (2)'!$B$9:$D$9</c:f>
              <c:strCache>
                <c:ptCount val="3"/>
                <c:pt idx="0">
                  <c:v>Sector Return</c:v>
                </c:pt>
                <c:pt idx="1">
                  <c:v>Style Return</c:v>
                </c:pt>
                <c:pt idx="2">
                  <c:v>Stock Return</c:v>
                </c:pt>
              </c:strCache>
            </c:strRef>
          </c:cat>
          <c:val>
            <c:numRef>
              <c:f>'return breakdown (2)'!$B$19:$D$19</c:f>
              <c:numCache>
                <c:formatCode>0%</c:formatCode>
                <c:ptCount val="3"/>
                <c:pt idx="0">
                  <c:v>-1.3247036671964453E-2</c:v>
                </c:pt>
                <c:pt idx="1">
                  <c:v>-8.3594572800848536E-3</c:v>
                </c:pt>
                <c:pt idx="2">
                  <c:v>0</c:v>
                </c:pt>
              </c:numCache>
            </c:numRef>
          </c:val>
        </c:ser>
        <c:overlap val="100"/>
        <c:axId val="266369280"/>
        <c:axId val="268255232"/>
      </c:barChart>
      <c:catAx>
        <c:axId val="266369280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68255232"/>
        <c:crosses val="autoZero"/>
        <c:auto val="1"/>
        <c:lblAlgn val="ctr"/>
        <c:lblOffset val="100"/>
      </c:catAx>
      <c:valAx>
        <c:axId val="268255232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66369280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'return 2 years'!$A$10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years'!$B$10:$E$10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'return 2 years'!$A$11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years'!$B$11:$E$11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7.8292344274964801E-3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'return 2 years'!$A$12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years'!$B$12:$E$12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2.0563484370611621E-2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'return 2 years'!$A$13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years'!$B$13:$E$13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1.6116782875179536E-2</c:v>
                </c:pt>
                <c:pt idx="3">
                  <c:v>9.9259387336158716E-3</c:v>
                </c:pt>
              </c:numCache>
            </c:numRef>
          </c:val>
        </c:ser>
        <c:ser>
          <c:idx val="4"/>
          <c:order val="4"/>
          <c:tx>
            <c:strRef>
              <c:f>'return 2 years'!$A$14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years'!$B$14:$E$14</c:f>
              <c:numCache>
                <c:formatCode>0%</c:formatCode>
                <c:ptCount val="4"/>
                <c:pt idx="0">
                  <c:v>0</c:v>
                </c:pt>
                <c:pt idx="1">
                  <c:v>7.5782844545756291E-3</c:v>
                </c:pt>
                <c:pt idx="2">
                  <c:v>3.582140546179504E-2</c:v>
                </c:pt>
                <c:pt idx="3">
                  <c:v>3.2290519397665099E-2</c:v>
                </c:pt>
              </c:numCache>
            </c:numRef>
          </c:val>
        </c:ser>
        <c:ser>
          <c:idx val="5"/>
          <c:order val="5"/>
          <c:tx>
            <c:strRef>
              <c:f>'return 2 years'!$A$15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years'!$B$15:$E$15</c:f>
              <c:numCache>
                <c:formatCode>0%</c:formatCode>
                <c:ptCount val="4"/>
                <c:pt idx="0">
                  <c:v>-4.0371183539037129E-3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'return 2 years'!$A$16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years'!$B$16:$E$16</c:f>
              <c:numCache>
                <c:formatCode>0%</c:formatCode>
                <c:ptCount val="4"/>
                <c:pt idx="0">
                  <c:v>-2.2448758986502042E-2</c:v>
                </c:pt>
                <c:pt idx="1">
                  <c:v>-1.6736898714953003E-3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'return 2 years'!$A$17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years'!$B$17:$E$17</c:f>
              <c:numCache>
                <c:formatCode>0%</c:formatCode>
                <c:ptCount val="4"/>
                <c:pt idx="0">
                  <c:v>-1.0046120733136387E-2</c:v>
                </c:pt>
                <c:pt idx="1">
                  <c:v>-6.8548556846508325E-3</c:v>
                </c:pt>
                <c:pt idx="2">
                  <c:v>0</c:v>
                </c:pt>
                <c:pt idx="3">
                  <c:v>-1.62337364708844E-2</c:v>
                </c:pt>
              </c:numCache>
            </c:numRef>
          </c:val>
        </c:ser>
        <c:ser>
          <c:idx val="8"/>
          <c:order val="8"/>
          <c:tx>
            <c:strRef>
              <c:f>'return 2 years'!$A$18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years'!$B$18:$E$18</c:f>
              <c:numCache>
                <c:formatCode>0%</c:formatCode>
                <c:ptCount val="4"/>
                <c:pt idx="0">
                  <c:v>-1.0503344503604238E-2</c:v>
                </c:pt>
                <c:pt idx="1">
                  <c:v>-6.3272872730522067E-3</c:v>
                </c:pt>
                <c:pt idx="2">
                  <c:v>0</c:v>
                </c:pt>
                <c:pt idx="3">
                  <c:v>-2.4144356679126119E-2</c:v>
                </c:pt>
              </c:numCache>
            </c:numRef>
          </c:val>
        </c:ser>
        <c:ser>
          <c:idx val="9"/>
          <c:order val="9"/>
          <c:tx>
            <c:strRef>
              <c:f>'return 2 years'!$A$19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years'!$B$19:$E$19</c:f>
              <c:numCache>
                <c:formatCode>0%</c:formatCode>
                <c:ptCount val="4"/>
                <c:pt idx="0">
                  <c:v>-1.4374268421511256E-2</c:v>
                </c:pt>
                <c:pt idx="1">
                  <c:v>-7.2628526697371895E-3</c:v>
                </c:pt>
                <c:pt idx="2">
                  <c:v>-2.11753609278648E-2</c:v>
                </c:pt>
                <c:pt idx="3">
                  <c:v>-2.9790625021529286E-2</c:v>
                </c:pt>
              </c:numCache>
            </c:numRef>
          </c:val>
        </c:ser>
        <c:overlap val="100"/>
        <c:axId val="256303104"/>
        <c:axId val="256304640"/>
      </c:barChart>
      <c:catAx>
        <c:axId val="256303104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56304640"/>
        <c:crosses val="autoZero"/>
        <c:auto val="1"/>
        <c:lblAlgn val="ctr"/>
        <c:lblOffset val="100"/>
      </c:catAx>
      <c:valAx>
        <c:axId val="256304640"/>
        <c:scaling>
          <c:orientation val="minMax"/>
          <c:max val="0.12000000000000002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56303104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'return breakdown'!$A$10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breakdown'!$B$10:$E$10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3.1185823443072851E-2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'return breakdown'!$A$11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breakdown'!$B$11:$E$11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2.0712701201113418E-2</c:v>
                </c:pt>
                <c:pt idx="3">
                  <c:v>1.2592568993568401E-2</c:v>
                </c:pt>
              </c:numCache>
            </c:numRef>
          </c:val>
        </c:ser>
        <c:ser>
          <c:idx val="2"/>
          <c:order val="2"/>
          <c:tx>
            <c:strRef>
              <c:f>'return breakdown'!$A$12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breakdown'!$B$12:$E$12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1.6017637945492033E-2</c:v>
                </c:pt>
                <c:pt idx="3">
                  <c:v>1.6220442950725601E-2</c:v>
                </c:pt>
              </c:numCache>
            </c:numRef>
          </c:val>
        </c:ser>
        <c:ser>
          <c:idx val="3"/>
          <c:order val="3"/>
          <c:tx>
            <c:strRef>
              <c:f>'return breakdown'!$A$13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breakdown'!$B$13:$E$13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1.685589136746321E-2</c:v>
                </c:pt>
                <c:pt idx="3">
                  <c:v>2.0105227828025853E-2</c:v>
                </c:pt>
              </c:numCache>
            </c:numRef>
          </c:val>
        </c:ser>
        <c:ser>
          <c:idx val="4"/>
          <c:order val="4"/>
          <c:tx>
            <c:strRef>
              <c:f>'return breakdown'!$A$14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breakdown'!$B$14:$E$14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3.2221885261724578E-2</c:v>
                </c:pt>
                <c:pt idx="3">
                  <c:v>3.4452965855598448E-2</c:v>
                </c:pt>
              </c:numCache>
            </c:numRef>
          </c:val>
        </c:ser>
        <c:ser>
          <c:idx val="5"/>
          <c:order val="5"/>
          <c:tx>
            <c:strRef>
              <c:f>'return breakdown'!$A$15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breakdown'!$B$15:$E$15</c:f>
              <c:numCache>
                <c:formatCode>0%</c:formatCode>
                <c:ptCount val="4"/>
                <c:pt idx="0">
                  <c:v>-5.3167145108548304E-4</c:v>
                </c:pt>
                <c:pt idx="1">
                  <c:v>-2.167524222500136E-3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'return breakdown'!$A$16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breakdown'!$B$16:$E$16</c:f>
              <c:numCache>
                <c:formatCode>0%</c:formatCode>
                <c:ptCount val="4"/>
                <c:pt idx="0">
                  <c:v>-1.4211133738513107E-2</c:v>
                </c:pt>
                <c:pt idx="1">
                  <c:v>-7.6127224755282311E-3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'return breakdown'!$A$17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breakdown'!$B$17:$E$17</c:f>
              <c:numCache>
                <c:formatCode>0%</c:formatCode>
                <c:ptCount val="4"/>
                <c:pt idx="0">
                  <c:v>-9.3420769863996767E-3</c:v>
                </c:pt>
                <c:pt idx="1">
                  <c:v>-5.3288399540178943E-3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8"/>
          <c:tx>
            <c:strRef>
              <c:f>'return breakdown'!$A$18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breakdown'!$B$18:$E$18</c:f>
              <c:numCache>
                <c:formatCode>0%</c:formatCode>
                <c:ptCount val="4"/>
                <c:pt idx="0">
                  <c:v>-7.5743007261053312E-3</c:v>
                </c:pt>
                <c:pt idx="1">
                  <c:v>-4.9268624391061271E-3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'return breakdown'!$A$19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breakdown'!$B$9:$E$9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breakdown'!$B$19:$E$19</c:f>
              <c:numCache>
                <c:formatCode>0%</c:formatCode>
                <c:ptCount val="4"/>
                <c:pt idx="0">
                  <c:v>-1.3247036671964453E-2</c:v>
                </c:pt>
                <c:pt idx="1">
                  <c:v>-8.3594572800848536E-3</c:v>
                </c:pt>
                <c:pt idx="2">
                  <c:v>0</c:v>
                </c:pt>
                <c:pt idx="3">
                  <c:v>-1.3097637891769419E-2</c:v>
                </c:pt>
              </c:numCache>
            </c:numRef>
          </c:val>
        </c:ser>
        <c:overlap val="100"/>
        <c:axId val="256928384"/>
        <c:axId val="256950656"/>
      </c:barChart>
      <c:catAx>
        <c:axId val="256928384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56950656"/>
        <c:crosses val="autoZero"/>
        <c:auto val="1"/>
        <c:lblAlgn val="ctr"/>
        <c:lblOffset val="100"/>
      </c:catAx>
      <c:valAx>
        <c:axId val="256950656"/>
        <c:scaling>
          <c:orientation val="minMax"/>
          <c:max val="0.12000000000000002"/>
          <c:min val="-8.0000000000000043E-2"/>
        </c:scaling>
        <c:axPos val="l"/>
        <c:majorGridlines/>
        <c:minorGridlines/>
        <c:numFmt formatCode="0%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56928384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'return 2 years'!$A$10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years'!$B$10:$E$10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'return 2 years'!$A$11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years'!$B$11:$E$11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7.8292344274964801E-3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'return 2 years'!$A$12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years'!$B$12:$E$12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2.0563484370611607E-2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'return 2 years'!$A$13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years'!$B$13:$E$13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1.6116782875179536E-2</c:v>
                </c:pt>
                <c:pt idx="3">
                  <c:v>9.9259387336158716E-3</c:v>
                </c:pt>
              </c:numCache>
            </c:numRef>
          </c:val>
        </c:ser>
        <c:ser>
          <c:idx val="4"/>
          <c:order val="4"/>
          <c:tx>
            <c:strRef>
              <c:f>'return 2 years'!$A$14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years'!$B$14:$E$14</c:f>
              <c:numCache>
                <c:formatCode>0%</c:formatCode>
                <c:ptCount val="4"/>
                <c:pt idx="0">
                  <c:v>0</c:v>
                </c:pt>
                <c:pt idx="1">
                  <c:v>7.5782844545756326E-3</c:v>
                </c:pt>
                <c:pt idx="2">
                  <c:v>3.5821405461795054E-2</c:v>
                </c:pt>
                <c:pt idx="3">
                  <c:v>3.2290519397665099E-2</c:v>
                </c:pt>
              </c:numCache>
            </c:numRef>
          </c:val>
        </c:ser>
        <c:ser>
          <c:idx val="5"/>
          <c:order val="5"/>
          <c:tx>
            <c:strRef>
              <c:f>'return 2 years'!$A$15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years'!$B$15:$E$15</c:f>
              <c:numCache>
                <c:formatCode>0%</c:formatCode>
                <c:ptCount val="4"/>
                <c:pt idx="0">
                  <c:v>-4.0371183539037129E-3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'return 2 years'!$A$16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years'!$B$16:$E$16</c:f>
              <c:numCache>
                <c:formatCode>0%</c:formatCode>
                <c:ptCount val="4"/>
                <c:pt idx="0">
                  <c:v>-2.2448758986502042E-2</c:v>
                </c:pt>
                <c:pt idx="1">
                  <c:v>-1.673689871495301E-3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'return 2 years'!$A$17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years'!$B$17:$E$17</c:f>
              <c:numCache>
                <c:formatCode>0%</c:formatCode>
                <c:ptCount val="4"/>
                <c:pt idx="0">
                  <c:v>-1.0046120733136391E-2</c:v>
                </c:pt>
                <c:pt idx="1">
                  <c:v>-6.8548556846508334E-3</c:v>
                </c:pt>
                <c:pt idx="2">
                  <c:v>0</c:v>
                </c:pt>
                <c:pt idx="3">
                  <c:v>-1.62337364708844E-2</c:v>
                </c:pt>
              </c:numCache>
            </c:numRef>
          </c:val>
        </c:ser>
        <c:ser>
          <c:idx val="8"/>
          <c:order val="8"/>
          <c:tx>
            <c:strRef>
              <c:f>'return 2 years'!$A$18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years'!$B$18:$E$18</c:f>
              <c:numCache>
                <c:formatCode>0%</c:formatCode>
                <c:ptCount val="4"/>
                <c:pt idx="0">
                  <c:v>-1.0503344503604238E-2</c:v>
                </c:pt>
                <c:pt idx="1">
                  <c:v>-6.3272872730522067E-3</c:v>
                </c:pt>
                <c:pt idx="2">
                  <c:v>0</c:v>
                </c:pt>
                <c:pt idx="3">
                  <c:v>-2.4144356679126126E-2</c:v>
                </c:pt>
              </c:numCache>
            </c:numRef>
          </c:val>
        </c:ser>
        <c:ser>
          <c:idx val="9"/>
          <c:order val="9"/>
          <c:tx>
            <c:strRef>
              <c:f>'return 2 years'!$A$19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'return 2 years'!$B$9:$E$9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'return 2 years'!$B$19:$E$19</c:f>
              <c:numCache>
                <c:formatCode>0%</c:formatCode>
                <c:ptCount val="4"/>
                <c:pt idx="0">
                  <c:v>-1.4374268421511256E-2</c:v>
                </c:pt>
                <c:pt idx="1">
                  <c:v>-7.2628526697371904E-3</c:v>
                </c:pt>
                <c:pt idx="2">
                  <c:v>-2.1175360927864817E-2</c:v>
                </c:pt>
                <c:pt idx="3">
                  <c:v>-2.9790625021529286E-2</c:v>
                </c:pt>
              </c:numCache>
            </c:numRef>
          </c:val>
        </c:ser>
        <c:overlap val="100"/>
        <c:axId val="257680512"/>
        <c:axId val="257682048"/>
      </c:barChart>
      <c:catAx>
        <c:axId val="25768051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57682048"/>
        <c:crosses val="autoZero"/>
        <c:auto val="1"/>
        <c:lblAlgn val="ctr"/>
        <c:lblOffset val="100"/>
      </c:catAx>
      <c:valAx>
        <c:axId val="257682048"/>
        <c:scaling>
          <c:orientation val="minMax"/>
          <c:max val="0.12000000000000002"/>
          <c:min val="-8.0000000000000043E-2"/>
        </c:scaling>
        <c:axPos val="l"/>
        <c:majorGridlines/>
        <c:minorGridlines/>
        <c:numFmt formatCode="0%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57680512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1"/>
  <c:chart>
    <c:title>
      <c:tx>
        <c:rich>
          <a:bodyPr/>
          <a:lstStyle/>
          <a:p>
            <a:pPr>
              <a:defRPr lang="ja-JP" sz="14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sz="1200" dirty="0"/>
              <a:t>Style Portfolio Relative Return(SA) Last 12</a:t>
            </a:r>
            <a:r>
              <a:rPr lang="en-US" altLang="en-US" sz="1200" baseline="0" dirty="0"/>
              <a:t> months</a:t>
            </a:r>
            <a:endParaRPr lang="en-US" altLang="en-US" sz="1200" dirty="0"/>
          </a:p>
        </c:rich>
      </c:tx>
      <c:layout>
        <c:manualLayout>
          <c:xMode val="edge"/>
          <c:yMode val="edge"/>
          <c:x val="0.34287352969767687"/>
          <c:y val="3.785360154292027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15023816467386"/>
          <c:y val="0.14729152668724871"/>
          <c:w val="0.85864707883736768"/>
          <c:h val="0.5850772531724187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elete val="1"/>
          </c:dLbls>
          <c:cat>
            <c:strRef>
              <c:f>chart!$A$24:$R$24</c:f>
              <c:strCache>
                <c:ptCount val="18"/>
                <c:pt idx="0">
                  <c:v>50-100 Book Val </c:v>
                </c:pt>
                <c:pt idx="1">
                  <c:v>50-100 Div Yld</c:v>
                </c:pt>
                <c:pt idx="2">
                  <c:v>50-100 Engs Yld</c:v>
                </c:pt>
                <c:pt idx="3">
                  <c:v>50-100 Cfl Yld</c:v>
                </c:pt>
                <c:pt idx="4">
                  <c:v>50-100 Sales to Pr</c:v>
                </c:pt>
                <c:pt idx="5">
                  <c:v>50-100 EBITDA</c:v>
                </c:pt>
                <c:pt idx="6">
                  <c:v>50-100 RoE</c:v>
                </c:pt>
                <c:pt idx="7">
                  <c:v>50-100 Ergs Gr</c:v>
                </c:pt>
                <c:pt idx="8">
                  <c:v>50-100 Inc to Sls</c:v>
                </c:pt>
                <c:pt idx="9">
                  <c:v>50-100 Sales Gr</c:v>
                </c:pt>
                <c:pt idx="10">
                  <c:v>50-100 IBES 12M Gr</c:v>
                </c:pt>
                <c:pt idx="11">
                  <c:v>50-100 IBES FY1 3M</c:v>
                </c:pt>
                <c:pt idx="12">
                  <c:v>0-20 Market Cap</c:v>
                </c:pt>
                <c:pt idx="13">
                  <c:v>50-100 Beta</c:v>
                </c:pt>
                <c:pt idx="14">
                  <c:v>50-100 Mmntm 6M</c:v>
                </c:pt>
                <c:pt idx="15">
                  <c:v>50-100 Mmntm 12M</c:v>
                </c:pt>
                <c:pt idx="16">
                  <c:v>0-50 Debt to Eq </c:v>
                </c:pt>
                <c:pt idx="17">
                  <c:v>50-100 Fgn Sales</c:v>
                </c:pt>
              </c:strCache>
            </c:strRef>
          </c:cat>
          <c:val>
            <c:numRef>
              <c:f>chart!$A$25:$R$25</c:f>
              <c:numCache>
                <c:formatCode>0.0%</c:formatCode>
                <c:ptCount val="18"/>
                <c:pt idx="0">
                  <c:v>9.6283951541442647E-4</c:v>
                </c:pt>
                <c:pt idx="1">
                  <c:v>3.4015018332563832E-2</c:v>
                </c:pt>
                <c:pt idx="2">
                  <c:v>2.5217545604910425E-2</c:v>
                </c:pt>
                <c:pt idx="3">
                  <c:v>-1.2264593901817116E-2</c:v>
                </c:pt>
                <c:pt idx="4">
                  <c:v>-1.8474074340712153E-2</c:v>
                </c:pt>
                <c:pt idx="5">
                  <c:v>8.5269931238851626E-3</c:v>
                </c:pt>
                <c:pt idx="6">
                  <c:v>8.0304910954642813E-3</c:v>
                </c:pt>
                <c:pt idx="7">
                  <c:v>4.2547457528312486E-3</c:v>
                </c:pt>
                <c:pt idx="8">
                  <c:v>1.5612393076967823E-2</c:v>
                </c:pt>
                <c:pt idx="9">
                  <c:v>-6.8553260103687574E-4</c:v>
                </c:pt>
                <c:pt idx="10">
                  <c:v>-1.3547376483437745E-2</c:v>
                </c:pt>
                <c:pt idx="11">
                  <c:v>1.1439912042791926E-2</c:v>
                </c:pt>
                <c:pt idx="12">
                  <c:v>9.2334724551892504E-3</c:v>
                </c:pt>
                <c:pt idx="13">
                  <c:v>-2.8599884050585334E-2</c:v>
                </c:pt>
                <c:pt idx="14">
                  <c:v>-1.2008150904256882E-2</c:v>
                </c:pt>
                <c:pt idx="15">
                  <c:v>-5.032260656666368E-2</c:v>
                </c:pt>
                <c:pt idx="16">
                  <c:v>3.7572310543470239E-2</c:v>
                </c:pt>
                <c:pt idx="17">
                  <c:v>-8.3424785171143465E-3</c:v>
                </c:pt>
              </c:numCache>
            </c:numRef>
          </c:val>
        </c:ser>
        <c:dLbls>
          <c:showVal val="1"/>
        </c:dLbls>
        <c:axId val="268313728"/>
        <c:axId val="268315264"/>
      </c:barChart>
      <c:catAx>
        <c:axId val="268313728"/>
        <c:scaling>
          <c:orientation val="minMax"/>
        </c:scaling>
        <c:axPos val="b"/>
        <c:numFmt formatCode="0.00%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68315264"/>
        <c:crosses val="autoZero"/>
        <c:auto val="1"/>
        <c:lblAlgn val="ctr"/>
        <c:lblOffset val="100"/>
        <c:tickLblSkip val="1"/>
        <c:tickMarkSkip val="1"/>
      </c:catAx>
      <c:valAx>
        <c:axId val="268315264"/>
        <c:scaling>
          <c:orientation val="minMax"/>
        </c:scaling>
        <c:axPos val="l"/>
        <c:numFmt formatCode="0.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6831372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1"/>
  <c:chart>
    <c:title>
      <c:tx>
        <c:rich>
          <a:bodyPr/>
          <a:lstStyle/>
          <a:p>
            <a:pPr>
              <a:defRPr lang="ja-JP" sz="1425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Style Skyline (Sector Adjusted)</a:t>
            </a:r>
          </a:p>
        </c:rich>
      </c:tx>
      <c:layout>
        <c:manualLayout>
          <c:xMode val="edge"/>
          <c:yMode val="edge"/>
          <c:x val="0.34062532808398949"/>
          <c:y val="1.583710407239818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2501001358797"/>
          <c:y val="0.11764718878940363"/>
          <c:w val="0.84375064373065467"/>
          <c:h val="0.60181061957656634"/>
        </c:manualLayout>
      </c:layout>
      <c:barChart>
        <c:barDir val="col"/>
        <c:grouping val="stacked"/>
        <c:ser>
          <c:idx val="0"/>
          <c:order val="0"/>
          <c:tx>
            <c:strRef>
              <c:f>'Raw Data'!$B$66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Data'!$C$66:$T$66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1"/>
          <c:order val="1"/>
          <c:tx>
            <c:strRef>
              <c:f>'Raw Data'!$B$67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Data'!$C$67:$T$67</c:f>
              <c:numCache>
                <c:formatCode>General</c:formatCode>
                <c:ptCount val="18"/>
                <c:pt idx="7" formatCode="0.00E+00">
                  <c:v>9.1348007321357699E-2</c:v>
                </c:pt>
                <c:pt idx="10">
                  <c:v>0.80534690618515015</c:v>
                </c:pt>
                <c:pt idx="14">
                  <c:v>1.03413999080658</c:v>
                </c:pt>
                <c:pt idx="15">
                  <c:v>0.80573970079421997</c:v>
                </c:pt>
              </c:numCache>
            </c:numRef>
          </c:val>
        </c:ser>
        <c:ser>
          <c:idx val="3"/>
          <c:order val="2"/>
          <c:tx>
            <c:strRef>
              <c:f>'Raw Data'!$B$68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Data'!$C$68:$T$68</c:f>
              <c:numCache>
                <c:formatCode>General</c:formatCode>
                <c:ptCount val="18"/>
                <c:pt idx="6">
                  <c:v>0.51933580636978316</c:v>
                </c:pt>
                <c:pt idx="7" formatCode="0.00E+00">
                  <c:v>0.95286540687084265</c:v>
                </c:pt>
                <c:pt idx="8">
                  <c:v>0.41843163967132563</c:v>
                </c:pt>
                <c:pt idx="9">
                  <c:v>0.92862993478775024</c:v>
                </c:pt>
                <c:pt idx="10">
                  <c:v>0.59458810091018544</c:v>
                </c:pt>
                <c:pt idx="11">
                  <c:v>0.5105409026145955</c:v>
                </c:pt>
                <c:pt idx="12">
                  <c:v>0.42000004649162276</c:v>
                </c:pt>
                <c:pt idx="14">
                  <c:v>1.3186372518539429</c:v>
                </c:pt>
                <c:pt idx="15">
                  <c:v>1.444005191326142</c:v>
                </c:pt>
              </c:numCache>
            </c:numRef>
          </c:val>
        </c:ser>
        <c:ser>
          <c:idx val="4"/>
          <c:order val="3"/>
          <c:tx>
            <c:strRef>
              <c:f>'Raw Data'!$B$69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Data'!$C$69:$T$69</c:f>
              <c:numCache>
                <c:formatCode>General</c:formatCode>
                <c:ptCount val="18"/>
                <c:pt idx="6">
                  <c:v>0.97109621763229526</c:v>
                </c:pt>
                <c:pt idx="7">
                  <c:v>0.85941922664642489</c:v>
                </c:pt>
                <c:pt idx="8">
                  <c:v>0.77352392673492432</c:v>
                </c:pt>
                <c:pt idx="9">
                  <c:v>0.86272889375686801</c:v>
                </c:pt>
                <c:pt idx="10">
                  <c:v>0.81525611877441406</c:v>
                </c:pt>
                <c:pt idx="11">
                  <c:v>0.69954925775527965</c:v>
                </c:pt>
                <c:pt idx="12">
                  <c:v>0.47005489468574607</c:v>
                </c:pt>
                <c:pt idx="14">
                  <c:v>1.5820112228393555</c:v>
                </c:pt>
                <c:pt idx="15">
                  <c:v>1.6015980243682861</c:v>
                </c:pt>
                <c:pt idx="17">
                  <c:v>0.1226354185491802</c:v>
                </c:pt>
              </c:numCache>
            </c:numRef>
          </c:val>
        </c:ser>
        <c:ser>
          <c:idx val="5"/>
          <c:order val="4"/>
          <c:tx>
            <c:strRef>
              <c:f>'Raw Data'!$B$70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Data'!$C$70:$T$70</c:f>
              <c:numCache>
                <c:formatCode>#,##0.00</c:formatCode>
                <c:ptCount val="18"/>
                <c:pt idx="0">
                  <c:v>8.4297386556863904E-2</c:v>
                </c:pt>
                <c:pt idx="1">
                  <c:v>1.212898564338684</c:v>
                </c:pt>
                <c:pt idx="2">
                  <c:v>0.54164097309112702</c:v>
                </c:pt>
                <c:pt idx="3">
                  <c:v>1.170295715332031</c:v>
                </c:pt>
                <c:pt idx="4">
                  <c:v>0.78881280422210687</c:v>
                </c:pt>
                <c:pt idx="5">
                  <c:v>0.45966680645942681</c:v>
                </c:pt>
                <c:pt idx="6">
                  <c:v>1.2199864864349332</c:v>
                </c:pt>
                <c:pt idx="7">
                  <c:v>1.6003571033477828</c:v>
                </c:pt>
                <c:pt idx="8">
                  <c:v>1.4172895431518553</c:v>
                </c:pt>
                <c:pt idx="9">
                  <c:v>1.4446143388748158</c:v>
                </c:pt>
                <c:pt idx="10">
                  <c:v>1.3145617961883538</c:v>
                </c:pt>
                <c:pt idx="11">
                  <c:v>1.014794731140134</c:v>
                </c:pt>
                <c:pt idx="12">
                  <c:v>0.66388783454895228</c:v>
                </c:pt>
                <c:pt idx="13" formatCode="General">
                  <c:v>0.95631010532379168</c:v>
                </c:pt>
                <c:pt idx="14" formatCode="General">
                  <c:v>3.3653992176055962</c:v>
                </c:pt>
                <c:pt idx="15" formatCode="General">
                  <c:v>2.7249137401580876</c:v>
                </c:pt>
                <c:pt idx="16" formatCode="General">
                  <c:v>0.12923931181430845</c:v>
                </c:pt>
                <c:pt idx="17" formatCode="General">
                  <c:v>0.96294673644006412</c:v>
                </c:pt>
              </c:numCache>
            </c:numRef>
          </c:val>
        </c:ser>
        <c:ser>
          <c:idx val="6"/>
          <c:order val="5"/>
          <c:tx>
            <c:strRef>
              <c:f>'Raw Data'!$B$71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Data'!$C$71:$T$71</c:f>
              <c:numCache>
                <c:formatCode>General</c:formatCode>
                <c:ptCount val="18"/>
                <c:pt idx="0">
                  <c:v>-1.1494181156158447</c:v>
                </c:pt>
                <c:pt idx="1">
                  <c:v>-3.4687884151935584E-2</c:v>
                </c:pt>
                <c:pt idx="2">
                  <c:v>-0.73503768444061279</c:v>
                </c:pt>
                <c:pt idx="3">
                  <c:v>-0.12171213328838378</c:v>
                </c:pt>
                <c:pt idx="4">
                  <c:v>-0.65803164243698364</c:v>
                </c:pt>
                <c:pt idx="5">
                  <c:v>-0.90919661521911754</c:v>
                </c:pt>
                <c:pt idx="13">
                  <c:v>-0.41458189487457375</c:v>
                </c:pt>
                <c:pt idx="16" formatCode="0.00E+00">
                  <c:v>-1.1594734191894518</c:v>
                </c:pt>
              </c:numCache>
            </c:numRef>
          </c:val>
        </c:ser>
        <c:ser>
          <c:idx val="13"/>
          <c:order val="6"/>
          <c:tx>
            <c:strRef>
              <c:f>'Raw Data'!$B$72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Data'!$C$72:$T$72</c:f>
              <c:numCache>
                <c:formatCode>General</c:formatCode>
                <c:ptCount val="18"/>
                <c:pt idx="0" formatCode="0.00E+00">
                  <c:v>-0.75383853912353693</c:v>
                </c:pt>
                <c:pt idx="1">
                  <c:v>-0.8521054312586811</c:v>
                </c:pt>
                <c:pt idx="2">
                  <c:v>-0.76119518280029363</c:v>
                </c:pt>
                <c:pt idx="3">
                  <c:v>-0.76848466694355144</c:v>
                </c:pt>
                <c:pt idx="4" formatCode="0.00E+00">
                  <c:v>-0.74665278196334839</c:v>
                </c:pt>
                <c:pt idx="5">
                  <c:v>-0.78208959102630549</c:v>
                </c:pt>
                <c:pt idx="13" formatCode="0.00E+00">
                  <c:v>-0.89586007595062256</c:v>
                </c:pt>
                <c:pt idx="16" formatCode="0.00E+00">
                  <c:v>-0.68880987167358787</c:v>
                </c:pt>
                <c:pt idx="17">
                  <c:v>-0.26741901040077209</c:v>
                </c:pt>
              </c:numCache>
            </c:numRef>
          </c:val>
        </c:ser>
        <c:ser>
          <c:idx val="12"/>
          <c:order val="7"/>
          <c:tx>
            <c:strRef>
              <c:f>'Raw Data'!$B$73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Data'!$C$73:$T$73</c:f>
              <c:numCache>
                <c:formatCode>General</c:formatCode>
                <c:ptCount val="18"/>
                <c:pt idx="0">
                  <c:v>-0.60468602180480968</c:v>
                </c:pt>
                <c:pt idx="1">
                  <c:v>-0.70777529478073165</c:v>
                </c:pt>
                <c:pt idx="2">
                  <c:v>-0.86449921131134166</c:v>
                </c:pt>
                <c:pt idx="3">
                  <c:v>-0.76273477077484164</c:v>
                </c:pt>
                <c:pt idx="4">
                  <c:v>-0.72809350490570068</c:v>
                </c:pt>
                <c:pt idx="5">
                  <c:v>-0.64491665363312056</c:v>
                </c:pt>
                <c:pt idx="6" formatCode="0.00E+00">
                  <c:v>-0.62754344940185569</c:v>
                </c:pt>
                <c:pt idx="8" formatCode="0.00E+00">
                  <c:v>-0.31203502416610679</c:v>
                </c:pt>
                <c:pt idx="9" formatCode="0.00E+00">
                  <c:v>-4.0081520564854145E-3</c:v>
                </c:pt>
                <c:pt idx="11" formatCode="0.00E+00">
                  <c:v>-0.28680652379989779</c:v>
                </c:pt>
                <c:pt idx="12" formatCode="0.00E+00">
                  <c:v>-2.9063005000352859E-2</c:v>
                </c:pt>
                <c:pt idx="13">
                  <c:v>-0.92295479774475098</c:v>
                </c:pt>
                <c:pt idx="16">
                  <c:v>-0.69741868972778176</c:v>
                </c:pt>
                <c:pt idx="17">
                  <c:v>-0.23610346019268041</c:v>
                </c:pt>
              </c:numCache>
            </c:numRef>
          </c:val>
        </c:ser>
        <c:ser>
          <c:idx val="7"/>
          <c:order val="8"/>
          <c:tx>
            <c:strRef>
              <c:f>'Raw Data'!$B$74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Data'!$C$74:$T$74</c:f>
              <c:numCache>
                <c:formatCode>0.00</c:formatCode>
                <c:ptCount val="18"/>
                <c:pt idx="0">
                  <c:v>-0.82803444862365883</c:v>
                </c:pt>
                <c:pt idx="1">
                  <c:v>-0.91341245174408159</c:v>
                </c:pt>
                <c:pt idx="2">
                  <c:v>-0.9447469234466559</c:v>
                </c:pt>
                <c:pt idx="3">
                  <c:v>-1.0838317155837998</c:v>
                </c:pt>
                <c:pt idx="4">
                  <c:v>-1.0049980640411391</c:v>
                </c:pt>
                <c:pt idx="5">
                  <c:v>-0.99251441955566344</c:v>
                </c:pt>
                <c:pt idx="6">
                  <c:v>-1.499137687683104</c:v>
                </c:pt>
                <c:pt idx="7">
                  <c:v>-1.2411794900894126</c:v>
                </c:pt>
                <c:pt idx="8">
                  <c:v>-1.428533351421357</c:v>
                </c:pt>
                <c:pt idx="9">
                  <c:v>-1.7443922261707523</c:v>
                </c:pt>
                <c:pt idx="10">
                  <c:v>-6.5551938116551897E-2</c:v>
                </c:pt>
                <c:pt idx="11">
                  <c:v>-1.3101501584053081</c:v>
                </c:pt>
                <c:pt idx="12">
                  <c:v>-0.71316574141383171</c:v>
                </c:pt>
                <c:pt idx="13">
                  <c:v>-1.326814889907838</c:v>
                </c:pt>
                <c:pt idx="14" formatCode="0.00E+00">
                  <c:v>-0.49918795824051132</c:v>
                </c:pt>
                <c:pt idx="15" formatCode="General">
                  <c:v>-0.73598331212997692</c:v>
                </c:pt>
                <c:pt idx="16" formatCode="General">
                  <c:v>-0.89171485900879244</c:v>
                </c:pt>
                <c:pt idx="17" formatCode="General">
                  <c:v>-0.45097183585167</c:v>
                </c:pt>
              </c:numCache>
            </c:numRef>
          </c:val>
        </c:ser>
        <c:overlap val="100"/>
        <c:axId val="161208960"/>
        <c:axId val="161280768"/>
      </c:barChart>
      <c:lineChart>
        <c:grouping val="standard"/>
        <c:ser>
          <c:idx val="2"/>
          <c:order val="9"/>
          <c:tx>
            <c:strRef>
              <c:f>'Raw Data'!$B$76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Data'!$C$76:$T$76</c:f>
              <c:numCache>
                <c:formatCode>General</c:formatCode>
                <c:ptCount val="18"/>
              </c:numCache>
            </c:numRef>
          </c:val>
        </c:ser>
        <c:marker val="1"/>
        <c:axId val="161208960"/>
        <c:axId val="161280768"/>
      </c:lineChart>
      <c:lineChart>
        <c:grouping val="standard"/>
        <c:ser>
          <c:idx val="9"/>
          <c:order val="10"/>
          <c:marker>
            <c:symbol val="none"/>
          </c:marker>
          <c:errBars>
            <c:errDir val="y"/>
            <c:errBarType val="both"/>
            <c:errValType val="fixedVal"/>
            <c:val val="5"/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numRef>
              <c:f>'Raw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cat>
          <c:val>
            <c:numRef>
              <c:f>'Raw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161282688"/>
        <c:axId val="179581312"/>
      </c:lineChart>
      <c:catAx>
        <c:axId val="161208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1175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Style Factors</a:t>
                </a:r>
              </a:p>
            </c:rich>
          </c:tx>
          <c:layout>
            <c:manualLayout>
              <c:xMode val="edge"/>
              <c:yMode val="edge"/>
              <c:x val="0.4546878280839895"/>
              <c:y val="0.9208154297454899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161280768"/>
        <c:crosses val="autoZero"/>
        <c:auto val="1"/>
        <c:lblAlgn val="ctr"/>
        <c:lblOffset val="100"/>
        <c:tickLblSkip val="1"/>
        <c:tickMarkSkip val="1"/>
      </c:catAx>
      <c:valAx>
        <c:axId val="1612807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1175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Std Dev from Benchmark Mean</a:t>
                </a:r>
              </a:p>
            </c:rich>
          </c:tx>
          <c:layout>
            <c:manualLayout>
              <c:xMode val="edge"/>
              <c:yMode val="edge"/>
              <c:x val="2.8124999999999987E-2"/>
              <c:y val="0.2239821379793589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161208960"/>
        <c:crosses val="autoZero"/>
        <c:crossBetween val="between"/>
      </c:valAx>
      <c:catAx>
        <c:axId val="161282688"/>
        <c:scaling>
          <c:orientation val="minMax"/>
        </c:scaling>
        <c:axPos val="t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179581312"/>
        <c:crosses val="max"/>
        <c:auto val="1"/>
        <c:lblAlgn val="ctr"/>
        <c:lblOffset val="100"/>
        <c:tickLblSkip val="1"/>
        <c:tickMarkSkip val="1"/>
      </c:catAx>
      <c:valAx>
        <c:axId val="179581312"/>
        <c:scaling>
          <c:orientation val="minMax"/>
          <c:max val="1"/>
          <c:min val="-1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161282688"/>
        <c:crossesAt val="1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425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Style Skyline (Sector Adjusted)</a:t>
            </a:r>
          </a:p>
        </c:rich>
      </c:tx>
      <c:layout>
        <c:manualLayout>
          <c:xMode val="edge"/>
          <c:yMode val="edge"/>
          <c:x val="0.34062532808398949"/>
          <c:y val="1.583710407239818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2501001358797"/>
          <c:y val="0.11764718878940363"/>
          <c:w val="0.84375064373065467"/>
          <c:h val="0.60181061957656634"/>
        </c:manualLayout>
      </c:layout>
      <c:barChart>
        <c:barDir val="col"/>
        <c:grouping val="stacked"/>
        <c:ser>
          <c:idx val="0"/>
          <c:order val="0"/>
          <c:tx>
            <c:strRef>
              <c:f>'Raw Data'!$B$66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Data'!$C$66:$T$66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1"/>
          <c:order val="1"/>
          <c:tx>
            <c:strRef>
              <c:f>'Raw Data'!$B$67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Data'!$C$67:$T$67</c:f>
              <c:numCache>
                <c:formatCode>General</c:formatCode>
                <c:ptCount val="18"/>
                <c:pt idx="7" formatCode="0.00E+00">
                  <c:v>9.1348007321357699E-2</c:v>
                </c:pt>
                <c:pt idx="10">
                  <c:v>0.80534690618515015</c:v>
                </c:pt>
                <c:pt idx="14">
                  <c:v>1.03413999080658</c:v>
                </c:pt>
                <c:pt idx="15">
                  <c:v>0.80573970079421997</c:v>
                </c:pt>
              </c:numCache>
            </c:numRef>
          </c:val>
        </c:ser>
        <c:ser>
          <c:idx val="3"/>
          <c:order val="2"/>
          <c:tx>
            <c:strRef>
              <c:f>'Raw Data'!$B$68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Data'!$C$68:$T$68</c:f>
              <c:numCache>
                <c:formatCode>General</c:formatCode>
                <c:ptCount val="18"/>
                <c:pt idx="6">
                  <c:v>0.51933580636978316</c:v>
                </c:pt>
                <c:pt idx="7" formatCode="0.00E+00">
                  <c:v>0.95286540687084265</c:v>
                </c:pt>
                <c:pt idx="8">
                  <c:v>0.41843163967132563</c:v>
                </c:pt>
                <c:pt idx="9">
                  <c:v>0.92862993478775024</c:v>
                </c:pt>
                <c:pt idx="10">
                  <c:v>0.59458810091018544</c:v>
                </c:pt>
                <c:pt idx="11">
                  <c:v>0.5105409026145955</c:v>
                </c:pt>
                <c:pt idx="12">
                  <c:v>0.42000004649162276</c:v>
                </c:pt>
                <c:pt idx="14">
                  <c:v>1.3186372518539429</c:v>
                </c:pt>
                <c:pt idx="15">
                  <c:v>1.444005191326142</c:v>
                </c:pt>
              </c:numCache>
            </c:numRef>
          </c:val>
        </c:ser>
        <c:ser>
          <c:idx val="4"/>
          <c:order val="3"/>
          <c:tx>
            <c:strRef>
              <c:f>'Raw Data'!$B$69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Data'!$C$69:$T$69</c:f>
              <c:numCache>
                <c:formatCode>General</c:formatCode>
                <c:ptCount val="18"/>
                <c:pt idx="6">
                  <c:v>0.97109621763229526</c:v>
                </c:pt>
                <c:pt idx="7">
                  <c:v>0.85941922664642489</c:v>
                </c:pt>
                <c:pt idx="8">
                  <c:v>0.77352392673492432</c:v>
                </c:pt>
                <c:pt idx="9">
                  <c:v>0.86272889375686801</c:v>
                </c:pt>
                <c:pt idx="10">
                  <c:v>0.81525611877441406</c:v>
                </c:pt>
                <c:pt idx="11">
                  <c:v>0.69954925775527965</c:v>
                </c:pt>
                <c:pt idx="12">
                  <c:v>0.47005489468574607</c:v>
                </c:pt>
                <c:pt idx="14">
                  <c:v>1.5820112228393555</c:v>
                </c:pt>
                <c:pt idx="15">
                  <c:v>1.6015980243682861</c:v>
                </c:pt>
                <c:pt idx="17">
                  <c:v>0.1226354185491802</c:v>
                </c:pt>
              </c:numCache>
            </c:numRef>
          </c:val>
        </c:ser>
        <c:ser>
          <c:idx val="5"/>
          <c:order val="4"/>
          <c:tx>
            <c:strRef>
              <c:f>'Raw Data'!$B$70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Data'!$C$70:$T$70</c:f>
              <c:numCache>
                <c:formatCode>#,##0.00</c:formatCode>
                <c:ptCount val="18"/>
                <c:pt idx="0">
                  <c:v>8.4297386556863904E-2</c:v>
                </c:pt>
                <c:pt idx="1">
                  <c:v>1.212898564338684</c:v>
                </c:pt>
                <c:pt idx="2">
                  <c:v>0.54164097309112702</c:v>
                </c:pt>
                <c:pt idx="3">
                  <c:v>1.170295715332031</c:v>
                </c:pt>
                <c:pt idx="4">
                  <c:v>0.78881280422210687</c:v>
                </c:pt>
                <c:pt idx="5">
                  <c:v>0.45966680645942681</c:v>
                </c:pt>
                <c:pt idx="6">
                  <c:v>1.2199864864349332</c:v>
                </c:pt>
                <c:pt idx="7">
                  <c:v>1.6003571033477828</c:v>
                </c:pt>
                <c:pt idx="8">
                  <c:v>1.4172895431518553</c:v>
                </c:pt>
                <c:pt idx="9">
                  <c:v>1.4446143388748158</c:v>
                </c:pt>
                <c:pt idx="10">
                  <c:v>1.3145617961883538</c:v>
                </c:pt>
                <c:pt idx="11">
                  <c:v>1.014794731140134</c:v>
                </c:pt>
                <c:pt idx="12">
                  <c:v>0.66388783454895228</c:v>
                </c:pt>
                <c:pt idx="13" formatCode="General">
                  <c:v>0.95631010532379168</c:v>
                </c:pt>
                <c:pt idx="14" formatCode="General">
                  <c:v>3.3653992176055962</c:v>
                </c:pt>
                <c:pt idx="15" formatCode="General">
                  <c:v>2.7249137401580876</c:v>
                </c:pt>
                <c:pt idx="16" formatCode="General">
                  <c:v>0.12923931181430845</c:v>
                </c:pt>
                <c:pt idx="17" formatCode="General">
                  <c:v>0.96294673644006412</c:v>
                </c:pt>
              </c:numCache>
            </c:numRef>
          </c:val>
        </c:ser>
        <c:ser>
          <c:idx val="6"/>
          <c:order val="5"/>
          <c:tx>
            <c:strRef>
              <c:f>'Raw Data'!$B$71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Data'!$C$71:$T$71</c:f>
              <c:numCache>
                <c:formatCode>General</c:formatCode>
                <c:ptCount val="18"/>
                <c:pt idx="0">
                  <c:v>-1.1494181156158447</c:v>
                </c:pt>
                <c:pt idx="1">
                  <c:v>-3.4687884151935584E-2</c:v>
                </c:pt>
                <c:pt idx="2">
                  <c:v>-0.73503768444061279</c:v>
                </c:pt>
                <c:pt idx="3">
                  <c:v>-0.12171213328838378</c:v>
                </c:pt>
                <c:pt idx="4">
                  <c:v>-0.65803164243698364</c:v>
                </c:pt>
                <c:pt idx="5">
                  <c:v>-0.90919661521911754</c:v>
                </c:pt>
                <c:pt idx="13">
                  <c:v>-0.41458189487457375</c:v>
                </c:pt>
                <c:pt idx="16" formatCode="0.00E+00">
                  <c:v>-1.1594734191894518</c:v>
                </c:pt>
              </c:numCache>
            </c:numRef>
          </c:val>
        </c:ser>
        <c:ser>
          <c:idx val="13"/>
          <c:order val="6"/>
          <c:tx>
            <c:strRef>
              <c:f>'Raw Data'!$B$72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Data'!$C$72:$T$72</c:f>
              <c:numCache>
                <c:formatCode>General</c:formatCode>
                <c:ptCount val="18"/>
                <c:pt idx="0" formatCode="0.00E+00">
                  <c:v>-0.75383853912353693</c:v>
                </c:pt>
                <c:pt idx="1">
                  <c:v>-0.8521054312586811</c:v>
                </c:pt>
                <c:pt idx="2">
                  <c:v>-0.76119518280029363</c:v>
                </c:pt>
                <c:pt idx="3">
                  <c:v>-0.76848466694355144</c:v>
                </c:pt>
                <c:pt idx="4" formatCode="0.00E+00">
                  <c:v>-0.74665278196334839</c:v>
                </c:pt>
                <c:pt idx="5">
                  <c:v>-0.78208959102630549</c:v>
                </c:pt>
                <c:pt idx="13" formatCode="0.00E+00">
                  <c:v>-0.89586007595062256</c:v>
                </c:pt>
                <c:pt idx="16" formatCode="0.00E+00">
                  <c:v>-0.68880987167358787</c:v>
                </c:pt>
                <c:pt idx="17">
                  <c:v>-0.26741901040077209</c:v>
                </c:pt>
              </c:numCache>
            </c:numRef>
          </c:val>
        </c:ser>
        <c:ser>
          <c:idx val="12"/>
          <c:order val="7"/>
          <c:tx>
            <c:strRef>
              <c:f>'Raw Data'!$B$73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Data'!$C$73:$T$73</c:f>
              <c:numCache>
                <c:formatCode>General</c:formatCode>
                <c:ptCount val="18"/>
                <c:pt idx="0">
                  <c:v>-0.60468602180480968</c:v>
                </c:pt>
                <c:pt idx="1">
                  <c:v>-0.70777529478073165</c:v>
                </c:pt>
                <c:pt idx="2">
                  <c:v>-0.86449921131134166</c:v>
                </c:pt>
                <c:pt idx="3">
                  <c:v>-0.76273477077484164</c:v>
                </c:pt>
                <c:pt idx="4">
                  <c:v>-0.72809350490570068</c:v>
                </c:pt>
                <c:pt idx="5">
                  <c:v>-0.64491665363312056</c:v>
                </c:pt>
                <c:pt idx="6" formatCode="0.00E+00">
                  <c:v>-0.62754344940185569</c:v>
                </c:pt>
                <c:pt idx="8" formatCode="0.00E+00">
                  <c:v>-0.31203502416610679</c:v>
                </c:pt>
                <c:pt idx="9" formatCode="0.00E+00">
                  <c:v>-4.0081520564854145E-3</c:v>
                </c:pt>
                <c:pt idx="11" formatCode="0.00E+00">
                  <c:v>-0.28680652379989779</c:v>
                </c:pt>
                <c:pt idx="12" formatCode="0.00E+00">
                  <c:v>-2.9063005000352859E-2</c:v>
                </c:pt>
                <c:pt idx="13">
                  <c:v>-0.92295479774475098</c:v>
                </c:pt>
                <c:pt idx="16">
                  <c:v>-0.69741868972778176</c:v>
                </c:pt>
                <c:pt idx="17">
                  <c:v>-0.23610346019268041</c:v>
                </c:pt>
              </c:numCache>
            </c:numRef>
          </c:val>
        </c:ser>
        <c:ser>
          <c:idx val="7"/>
          <c:order val="8"/>
          <c:tx>
            <c:strRef>
              <c:f>'Raw Data'!$B$74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Data'!$C$74:$T$74</c:f>
              <c:numCache>
                <c:formatCode>0.00</c:formatCode>
                <c:ptCount val="18"/>
                <c:pt idx="0">
                  <c:v>-0.82803444862365883</c:v>
                </c:pt>
                <c:pt idx="1">
                  <c:v>-0.91341245174408159</c:v>
                </c:pt>
                <c:pt idx="2">
                  <c:v>-0.9447469234466559</c:v>
                </c:pt>
                <c:pt idx="3">
                  <c:v>-1.0838317155837998</c:v>
                </c:pt>
                <c:pt idx="4">
                  <c:v>-1.0049980640411391</c:v>
                </c:pt>
                <c:pt idx="5">
                  <c:v>-0.99251441955566344</c:v>
                </c:pt>
                <c:pt idx="6">
                  <c:v>-1.499137687683104</c:v>
                </c:pt>
                <c:pt idx="7">
                  <c:v>-1.2411794900894126</c:v>
                </c:pt>
                <c:pt idx="8">
                  <c:v>-1.428533351421357</c:v>
                </c:pt>
                <c:pt idx="9">
                  <c:v>-1.7443922261707523</c:v>
                </c:pt>
                <c:pt idx="10">
                  <c:v>-6.5551938116551897E-2</c:v>
                </c:pt>
                <c:pt idx="11">
                  <c:v>-1.3101501584053081</c:v>
                </c:pt>
                <c:pt idx="12">
                  <c:v>-0.71316574141383171</c:v>
                </c:pt>
                <c:pt idx="13">
                  <c:v>-1.326814889907838</c:v>
                </c:pt>
                <c:pt idx="14" formatCode="0.00E+00">
                  <c:v>-0.49918795824051132</c:v>
                </c:pt>
                <c:pt idx="15" formatCode="General">
                  <c:v>-0.73598331212997692</c:v>
                </c:pt>
                <c:pt idx="16" formatCode="General">
                  <c:v>-0.89171485900879244</c:v>
                </c:pt>
                <c:pt idx="17" formatCode="General">
                  <c:v>-0.45097183585167</c:v>
                </c:pt>
              </c:numCache>
            </c:numRef>
          </c:val>
        </c:ser>
        <c:overlap val="100"/>
        <c:axId val="269370496"/>
        <c:axId val="269372416"/>
      </c:barChart>
      <c:lineChart>
        <c:grouping val="standard"/>
        <c:ser>
          <c:idx val="2"/>
          <c:order val="9"/>
          <c:tx>
            <c:strRef>
              <c:f>'Raw Data'!$B$76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Data'!$C$76:$T$76</c:f>
              <c:numCache>
                <c:formatCode>General</c:formatCode>
                <c:ptCount val="18"/>
              </c:numCache>
            </c:numRef>
          </c:val>
        </c:ser>
        <c:marker val="1"/>
        <c:axId val="269370496"/>
        <c:axId val="269372416"/>
      </c:lineChart>
      <c:lineChart>
        <c:grouping val="standard"/>
        <c:ser>
          <c:idx val="9"/>
          <c:order val="10"/>
          <c:marker>
            <c:symbol val="none"/>
          </c:marker>
          <c:errBars>
            <c:errDir val="y"/>
            <c:errBarType val="both"/>
            <c:errValType val="fixedVal"/>
            <c:val val="5"/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numRef>
              <c:f>'Raw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cat>
          <c:val>
            <c:numRef>
              <c:f>'Raw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269390976"/>
        <c:axId val="269392512"/>
      </c:lineChart>
      <c:catAx>
        <c:axId val="269370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1175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Style Factors</a:t>
                </a:r>
              </a:p>
            </c:rich>
          </c:tx>
          <c:layout>
            <c:manualLayout>
              <c:xMode val="edge"/>
              <c:yMode val="edge"/>
              <c:x val="0.4546878280839895"/>
              <c:y val="0.9208154297454899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69372416"/>
        <c:crosses val="autoZero"/>
        <c:auto val="1"/>
        <c:lblAlgn val="ctr"/>
        <c:lblOffset val="100"/>
        <c:tickLblSkip val="1"/>
        <c:tickMarkSkip val="1"/>
      </c:catAx>
      <c:valAx>
        <c:axId val="2693724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1175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Std Dev from Benchmark Mean</a:t>
                </a:r>
              </a:p>
            </c:rich>
          </c:tx>
          <c:layout>
            <c:manualLayout>
              <c:xMode val="edge"/>
              <c:yMode val="edge"/>
              <c:x val="2.8124999999999987E-2"/>
              <c:y val="0.2239821379793589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69370496"/>
        <c:crosses val="autoZero"/>
        <c:crossBetween val="between"/>
      </c:valAx>
      <c:catAx>
        <c:axId val="269390976"/>
        <c:scaling>
          <c:orientation val="minMax"/>
        </c:scaling>
        <c:axPos val="t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269392512"/>
        <c:crosses val="max"/>
        <c:auto val="1"/>
        <c:lblAlgn val="ctr"/>
        <c:lblOffset val="100"/>
        <c:tickLblSkip val="1"/>
        <c:tickMarkSkip val="1"/>
      </c:catAx>
      <c:valAx>
        <c:axId val="269392512"/>
        <c:scaling>
          <c:orientation val="minMax"/>
          <c:max val="1"/>
          <c:min val="-1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269390976"/>
        <c:crossesAt val="1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4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/>
              <a:t>Sectors Relative Return(SA) Last 12</a:t>
            </a:r>
            <a:r>
              <a:rPr lang="en-US" altLang="en-US" baseline="0"/>
              <a:t> months</a:t>
            </a:r>
            <a:endParaRPr lang="en-US" altLang="en-US"/>
          </a:p>
        </c:rich>
      </c:tx>
      <c:layout>
        <c:manualLayout>
          <c:xMode val="edge"/>
          <c:yMode val="edge"/>
          <c:x val="0.3174939243705649"/>
          <c:y val="3.5863969723128553E-2"/>
        </c:manualLayout>
      </c:layout>
      <c:spPr>
        <a:noFill/>
        <a:ln w="25400">
          <a:noFill/>
        </a:ln>
      </c:spPr>
    </c:title>
    <c:plotArea>
      <c:layout>
        <c:manualLayout>
          <c:xMode val="edge"/>
          <c:yMode val="edge"/>
          <c:x val="7.7087571322587922E-2"/>
          <c:y val="0.12877869408977918"/>
          <c:w val="0.90962335833679464"/>
          <c:h val="0.78398762334368299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delete val="1"/>
          </c:dLbls>
          <c:cat>
            <c:strRef>
              <c:f>chart!$L$1:$U$1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chart!$L$2:$U$2</c:f>
              <c:numCache>
                <c:formatCode>0.00%</c:formatCode>
                <c:ptCount val="10"/>
                <c:pt idx="0">
                  <c:v>3.4443765812479224E-2</c:v>
                </c:pt>
                <c:pt idx="1">
                  <c:v>2.5328172523202637E-2</c:v>
                </c:pt>
                <c:pt idx="2">
                  <c:v>0.15376763841044438</c:v>
                </c:pt>
                <c:pt idx="3">
                  <c:v>-2.3903440004107166E-3</c:v>
                </c:pt>
                <c:pt idx="4">
                  <c:v>8.3203540242174023E-2</c:v>
                </c:pt>
                <c:pt idx="5">
                  <c:v>0.13652796964005187</c:v>
                </c:pt>
                <c:pt idx="6">
                  <c:v>-6.371058871615877E-2</c:v>
                </c:pt>
                <c:pt idx="7">
                  <c:v>0.22295644980520529</c:v>
                </c:pt>
                <c:pt idx="8">
                  <c:v>-9.3212757870768062E-2</c:v>
                </c:pt>
                <c:pt idx="9">
                  <c:v>-0.184307566076086</c:v>
                </c:pt>
              </c:numCache>
            </c:numRef>
          </c:val>
        </c:ser>
        <c:dLbls>
          <c:showVal val="1"/>
        </c:dLbls>
        <c:axId val="269756672"/>
        <c:axId val="269783040"/>
      </c:barChart>
      <c:catAx>
        <c:axId val="269756672"/>
        <c:scaling>
          <c:orientation val="minMax"/>
        </c:scaling>
        <c:axPos val="b"/>
        <c:numFmt formatCode="0.00%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69783040"/>
        <c:crosses val="autoZero"/>
        <c:auto val="1"/>
        <c:lblAlgn val="ctr"/>
        <c:lblOffset val="100"/>
        <c:tickLblSkip val="1"/>
        <c:tickMarkSkip val="1"/>
      </c:catAx>
      <c:valAx>
        <c:axId val="269783040"/>
        <c:scaling>
          <c:orientation val="minMax"/>
        </c:scaling>
        <c:axPos val="l"/>
        <c:numFmt formatCode="0.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6975667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4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Sector Skyline</a:t>
            </a:r>
          </a:p>
        </c:rich>
      </c:tx>
      <c:layout>
        <c:manualLayout>
          <c:xMode val="edge"/>
          <c:yMode val="edge"/>
          <c:x val="0.43710757853381532"/>
          <c:y val="2.090032154340835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912096956222048E-2"/>
          <c:y val="8.8424506713873113E-2"/>
          <c:w val="0.87107051989749162"/>
          <c:h val="0.69837999117535854"/>
        </c:manualLayout>
      </c:layout>
      <c:barChart>
        <c:barDir val="col"/>
        <c:grouping val="stacked"/>
        <c:ser>
          <c:idx val="0"/>
          <c:order val="0"/>
          <c:tx>
            <c:strRef>
              <c:f>'Risk Raw Data'!$B$104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Data'!$C$104:$L$104</c:f>
              <c:numCache>
                <c:formatCode>General</c:formatCode>
                <c:ptCount val="10"/>
                <c:pt idx="0">
                  <c:v>0</c:v>
                </c:pt>
                <c:pt idx="1">
                  <c:v>-3.1550739288330067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-4.0133220911026202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'Risk Raw Data'!$B$105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Data'!$C$105:$L$105</c:f>
              <c:numCache>
                <c:formatCode>General</c:formatCode>
                <c:ptCount val="10"/>
                <c:pt idx="1">
                  <c:v>0</c:v>
                </c:pt>
                <c:pt idx="4" formatCode="0.00E+00">
                  <c:v>2.6900041103363042</c:v>
                </c:pt>
                <c:pt idx="5">
                  <c:v>1.0445108413696289</c:v>
                </c:pt>
                <c:pt idx="6">
                  <c:v>2.2224521636962806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'Risk Raw Data'!$B$106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Data'!$C$106:$L$106</c:f>
              <c:numCache>
                <c:formatCode>General</c:formatCode>
                <c:ptCount val="10"/>
                <c:pt idx="1">
                  <c:v>0</c:v>
                </c:pt>
                <c:pt idx="3">
                  <c:v>0.32853126525878995</c:v>
                </c:pt>
                <c:pt idx="4">
                  <c:v>3.7214274406433185</c:v>
                </c:pt>
                <c:pt idx="5">
                  <c:v>5.2696132659912109</c:v>
                </c:pt>
                <c:pt idx="6">
                  <c:v>4.5941953659057431</c:v>
                </c:pt>
                <c:pt idx="7">
                  <c:v>0</c:v>
                </c:pt>
                <c:pt idx="8">
                  <c:v>0.72406578063964844</c:v>
                </c:pt>
              </c:numCache>
            </c:numRef>
          </c:val>
        </c:ser>
        <c:ser>
          <c:idx val="4"/>
          <c:order val="3"/>
          <c:tx>
            <c:strRef>
              <c:f>'Risk Raw Data'!$B$107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Data'!$C$107:$L$107</c:f>
              <c:numCache>
                <c:formatCode>General</c:formatCode>
                <c:ptCount val="10"/>
                <c:pt idx="0">
                  <c:v>0.20750999450683658</c:v>
                </c:pt>
                <c:pt idx="1">
                  <c:v>0</c:v>
                </c:pt>
                <c:pt idx="2">
                  <c:v>0.16867923736572271</c:v>
                </c:pt>
                <c:pt idx="3">
                  <c:v>5.3747320175170845</c:v>
                </c:pt>
                <c:pt idx="4">
                  <c:v>4.3992185592651367</c:v>
                </c:pt>
                <c:pt idx="5">
                  <c:v>5.2170238494873047</c:v>
                </c:pt>
                <c:pt idx="6">
                  <c:v>5.256739616394043</c:v>
                </c:pt>
                <c:pt idx="7">
                  <c:v>0</c:v>
                </c:pt>
                <c:pt idx="8">
                  <c:v>4.9950332641601562</c:v>
                </c:pt>
              </c:numCache>
            </c:numRef>
          </c:val>
        </c:ser>
        <c:ser>
          <c:idx val="5"/>
          <c:order val="4"/>
          <c:tx>
            <c:strRef>
              <c:f>'Risk Raw Data'!$B$108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Data'!$C$108:$L$108</c:f>
              <c:numCache>
                <c:formatCode>General</c:formatCode>
                <c:ptCount val="10"/>
                <c:pt idx="0">
                  <c:v>14.336862182617168</c:v>
                </c:pt>
                <c:pt idx="1">
                  <c:v>0</c:v>
                </c:pt>
                <c:pt idx="2">
                  <c:v>4.8455494880676389</c:v>
                </c:pt>
                <c:pt idx="3">
                  <c:v>9.2685260772705007</c:v>
                </c:pt>
                <c:pt idx="4">
                  <c:v>11.844813537597656</c:v>
                </c:pt>
                <c:pt idx="5" formatCode="0.00E+00">
                  <c:v>14.459532928466846</c:v>
                </c:pt>
                <c:pt idx="6" formatCode="0.00E+00">
                  <c:v>8.0468635559082067</c:v>
                </c:pt>
                <c:pt idx="7">
                  <c:v>0</c:v>
                </c:pt>
                <c:pt idx="8">
                  <c:v>12.034186935424806</c:v>
                </c:pt>
                <c:pt idx="9">
                  <c:v>7.79590587615965</c:v>
                </c:pt>
              </c:numCache>
            </c:numRef>
          </c:val>
        </c:ser>
        <c:ser>
          <c:idx val="6"/>
          <c:order val="5"/>
          <c:tx>
            <c:strRef>
              <c:f>'Risk Raw Data'!$B$109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Data'!$C$109:$L$109</c:f>
              <c:numCache>
                <c:formatCode>General</c:formatCode>
                <c:ptCount val="10"/>
                <c:pt idx="1">
                  <c:v>-5.3311879158020012</c:v>
                </c:pt>
                <c:pt idx="7">
                  <c:v>-1.5238416433334305</c:v>
                </c:pt>
                <c:pt idx="9">
                  <c:v>-0.19129085540771484</c:v>
                </c:pt>
              </c:numCache>
            </c:numRef>
          </c:val>
        </c:ser>
        <c:ser>
          <c:idx val="13"/>
          <c:order val="6"/>
          <c:tx>
            <c:strRef>
              <c:f>'Risk Raw Data'!$B$110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Data'!$C$110:$L$110</c:f>
              <c:numCache>
                <c:formatCode>General</c:formatCode>
                <c:ptCount val="10"/>
                <c:pt idx="0">
                  <c:v>-7.6858921051025515</c:v>
                </c:pt>
                <c:pt idx="1">
                  <c:v>-2.4971883296966553</c:v>
                </c:pt>
                <c:pt idx="2">
                  <c:v>-1.9624487161636361</c:v>
                </c:pt>
                <c:pt idx="7">
                  <c:v>0</c:v>
                </c:pt>
                <c:pt idx="9">
                  <c:v>-3.8112015724182129</c:v>
                </c:pt>
              </c:numCache>
            </c:numRef>
          </c:val>
        </c:ser>
        <c:ser>
          <c:idx val="12"/>
          <c:order val="7"/>
          <c:tx>
            <c:strRef>
              <c:f>'Risk Raw Data'!$B$111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Data'!$C$111:$L$111</c:f>
              <c:numCache>
                <c:formatCode>General</c:formatCode>
                <c:ptCount val="10"/>
                <c:pt idx="0">
                  <c:v>-8.7144126892089844</c:v>
                </c:pt>
                <c:pt idx="1">
                  <c:v>-1.9460318088531501</c:v>
                </c:pt>
                <c:pt idx="2">
                  <c:v>-1.2249573469161987</c:v>
                </c:pt>
                <c:pt idx="3">
                  <c:v>-2.8549861907958967</c:v>
                </c:pt>
                <c:pt idx="7">
                  <c:v>0</c:v>
                </c:pt>
                <c:pt idx="8">
                  <c:v>-4.2177953720092765</c:v>
                </c:pt>
                <c:pt idx="9">
                  <c:v>-3.4641916751861612</c:v>
                </c:pt>
              </c:numCache>
            </c:numRef>
          </c:val>
        </c:ser>
        <c:ser>
          <c:idx val="7"/>
          <c:order val="8"/>
          <c:tx>
            <c:strRef>
              <c:f>'Risk Raw Data'!$B$112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Data'!$C$112:$L$112</c:f>
              <c:numCache>
                <c:formatCode>General</c:formatCode>
                <c:ptCount val="10"/>
                <c:pt idx="0">
                  <c:v>-12.2688697338104</c:v>
                </c:pt>
                <c:pt idx="1">
                  <c:v>-0.57672739028930664</c:v>
                </c:pt>
                <c:pt idx="2">
                  <c:v>0</c:v>
                </c:pt>
                <c:pt idx="3">
                  <c:v>-2.78080654144288</c:v>
                </c:pt>
                <c:pt idx="4">
                  <c:v>-2.3261566400527971</c:v>
                </c:pt>
                <c:pt idx="5">
                  <c:v>-5.8762767553329533</c:v>
                </c:pt>
                <c:pt idx="6">
                  <c:v>-3.5768836021423382</c:v>
                </c:pt>
                <c:pt idx="7">
                  <c:v>0</c:v>
                </c:pt>
                <c:pt idx="8">
                  <c:v>-6.0429025650024455</c:v>
                </c:pt>
                <c:pt idx="9">
                  <c:v>-2.3317787647247243</c:v>
                </c:pt>
              </c:numCache>
            </c:numRef>
          </c:val>
        </c:ser>
        <c:overlap val="100"/>
        <c:axId val="270428032"/>
        <c:axId val="270429568"/>
      </c:barChart>
      <c:lineChart>
        <c:grouping val="standard"/>
        <c:ser>
          <c:idx val="2"/>
          <c:order val="9"/>
          <c:tx>
            <c:strRef>
              <c:f>'Risk Raw Data'!$B$114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Data'!$C$114:$L$114</c:f>
              <c:numCache>
                <c:formatCode>General</c:formatCode>
                <c:ptCount val="10"/>
              </c:numCache>
            </c:numRef>
          </c:val>
        </c:ser>
        <c:marker val="1"/>
        <c:axId val="270428032"/>
        <c:axId val="270429568"/>
      </c:lineChart>
      <c:catAx>
        <c:axId val="270428032"/>
        <c:scaling>
          <c:orientation val="minMax"/>
        </c:scaling>
        <c:axPos val="b"/>
        <c:numFmt formatCode="General" sourceLinked="1"/>
        <c:majorTickMark val="cross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70429568"/>
        <c:crosses val="autoZero"/>
        <c:auto val="1"/>
        <c:lblAlgn val="ctr"/>
        <c:lblOffset val="100"/>
        <c:tickLblSkip val="1"/>
        <c:tickMarkSkip val="1"/>
      </c:catAx>
      <c:valAx>
        <c:axId val="2704295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12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% Diff from Market</a:t>
                </a:r>
              </a:p>
            </c:rich>
          </c:tx>
          <c:layout>
            <c:manualLayout>
              <c:xMode val="edge"/>
              <c:yMode val="edge"/>
              <c:x val="2.3584905660377402E-2"/>
              <c:y val="0.22829598872488224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70428032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'info ratio'!$A$10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ratio'!$B$10:$E$10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6.5352475468378704E-2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'info ratio'!$A$11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ratio'!$B$11:$E$11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6.051783288492088E-2</c:v>
                </c:pt>
                <c:pt idx="3">
                  <c:v>0.12433874830802569</c:v>
                </c:pt>
              </c:numCache>
            </c:numRef>
          </c:val>
        </c:ser>
        <c:ser>
          <c:idx val="2"/>
          <c:order val="2"/>
          <c:tx>
            <c:strRef>
              <c:f>'info ratio'!$A$12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ratio'!$B$12:$E$12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4.6149034887555264E-2</c:v>
                </c:pt>
                <c:pt idx="3">
                  <c:v>0.20054390926909871</c:v>
                </c:pt>
              </c:numCache>
            </c:numRef>
          </c:val>
        </c:ser>
        <c:ser>
          <c:idx val="3"/>
          <c:order val="3"/>
          <c:tx>
            <c:strRef>
              <c:f>'info ratio'!$A$13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ratio'!$B$13:$E$13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7.1898788787639167E-2</c:v>
                </c:pt>
                <c:pt idx="3">
                  <c:v>0.20181347131049093</c:v>
                </c:pt>
              </c:numCache>
            </c:numRef>
          </c:val>
        </c:ser>
        <c:ser>
          <c:idx val="4"/>
          <c:order val="4"/>
          <c:tx>
            <c:strRef>
              <c:f>'info ratio'!$A$14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ratio'!$B$14:$E$14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0.16081355856702745</c:v>
                </c:pt>
                <c:pt idx="3">
                  <c:v>0.3430356663013816</c:v>
                </c:pt>
              </c:numCache>
            </c:numRef>
          </c:val>
        </c:ser>
        <c:ser>
          <c:idx val="5"/>
          <c:order val="5"/>
          <c:tx>
            <c:strRef>
              <c:f>'info ratio'!$A$15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ratio'!$B$15:$E$15</c:f>
              <c:numCache>
                <c:formatCode>0%</c:formatCode>
                <c:ptCount val="4"/>
                <c:pt idx="0">
                  <c:v>-8.690568917908367E-4</c:v>
                </c:pt>
                <c:pt idx="1">
                  <c:v>-1.9707805178566563E-2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'info ratio'!$A$16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ratio'!$B$16:$E$16</c:f>
              <c:numCache>
                <c:formatCode>0%</c:formatCode>
                <c:ptCount val="4"/>
                <c:pt idx="0">
                  <c:v>-3.627142007487718E-2</c:v>
                </c:pt>
                <c:pt idx="1">
                  <c:v>-6.1998014019604634E-2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'info ratio'!$A$17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ratio'!$B$17:$E$17</c:f>
              <c:numCache>
                <c:formatCode>0%</c:formatCode>
                <c:ptCount val="4"/>
                <c:pt idx="0">
                  <c:v>-3.384238800866609E-2</c:v>
                </c:pt>
                <c:pt idx="1">
                  <c:v>-7.39380133721593E-2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8"/>
          <c:tx>
            <c:strRef>
              <c:f>'info ratio'!$A$18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ratio'!$B$18:$E$18</c:f>
              <c:numCache>
                <c:formatCode>0%</c:formatCode>
                <c:ptCount val="4"/>
                <c:pt idx="0">
                  <c:v>-7.6743321589826094E-2</c:v>
                </c:pt>
                <c:pt idx="1">
                  <c:v>-0.14142778055810556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'info ratio'!$A$19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'info ratio'!$B$9:$E$9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ratio'!$B$19:$E$19</c:f>
              <c:numCache>
                <c:formatCode>0%</c:formatCode>
                <c:ptCount val="4"/>
                <c:pt idx="0">
                  <c:v>-0.4217871505829508</c:v>
                </c:pt>
                <c:pt idx="1">
                  <c:v>-0.42386406594080656</c:v>
                </c:pt>
                <c:pt idx="2">
                  <c:v>0</c:v>
                </c:pt>
                <c:pt idx="3">
                  <c:v>-0.14280808521474525</c:v>
                </c:pt>
              </c:numCache>
            </c:numRef>
          </c:val>
        </c:ser>
        <c:overlap val="100"/>
        <c:axId val="271344384"/>
        <c:axId val="271345920"/>
      </c:barChart>
      <c:catAx>
        <c:axId val="271344384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71345920"/>
        <c:crosses val="autoZero"/>
        <c:auto val="1"/>
        <c:lblAlgn val="ctr"/>
        <c:lblOffset val="100"/>
      </c:catAx>
      <c:valAx>
        <c:axId val="271345920"/>
        <c:scaling>
          <c:orientation val="minMax"/>
        </c:scaling>
        <c:axPos val="l"/>
        <c:majorGridlines/>
        <c:numFmt formatCode="#,##0.00_);\(#,##0.00\)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71344384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lang="ja-JP"/>
          </a:pPr>
          <a:endParaRPr lang="ja-JP"/>
        </a:p>
      </c:txPr>
    </c:legend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'info ratio (2)'!$A$10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(2)'!$B$10:$E$10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0.24478361554182523</c:v>
                </c:pt>
                <c:pt idx="3">
                  <c:v>0.52779017826343022</c:v>
                </c:pt>
              </c:numCache>
            </c:numRef>
          </c:val>
        </c:ser>
        <c:ser>
          <c:idx val="1"/>
          <c:order val="1"/>
          <c:tx>
            <c:strRef>
              <c:f>'info ratio (2)'!$A$11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(2)'!$B$11:$E$11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'info ratio (2)'!$A$12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(2)'!$B$12:$E$12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'info ratio (2)'!$A$13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(2)'!$B$13:$E$13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'info ratio (2)'!$A$14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(2)'!$B$14:$E$14</c:f>
              <c:numCache>
                <c:formatCode>0%</c:formatCode>
                <c:ptCount val="4"/>
                <c:pt idx="0">
                  <c:v>0.23240682989536163</c:v>
                </c:pt>
                <c:pt idx="1">
                  <c:v>0.10105285044762199</c:v>
                </c:pt>
                <c:pt idx="2">
                  <c:v>0.64000000000000068</c:v>
                </c:pt>
                <c:pt idx="3">
                  <c:v>0.73000000000000054</c:v>
                </c:pt>
              </c:numCache>
            </c:numRef>
          </c:val>
        </c:ser>
        <c:ser>
          <c:idx val="5"/>
          <c:order val="5"/>
          <c:tx>
            <c:strRef>
              <c:f>'info ratio (2)'!$A$15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(2)'!$B$15:$E$15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'info ratio (2)'!$A$16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(2)'!$B$16:$E$16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'info ratio (2)'!$A$17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(2)'!$B$17:$E$17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8"/>
          <c:tx>
            <c:strRef>
              <c:f>'info ratio (2)'!$A$18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(2)'!$B$18:$E$18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'info ratio (2)'!$A$19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'info ratio (2)'!$B$9:$E$9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(2)'!$B$19:$E$19</c:f>
              <c:numCache>
                <c:formatCode>0%</c:formatCode>
                <c:ptCount val="4"/>
                <c:pt idx="0">
                  <c:v>-3.6408064555585422E-2</c:v>
                </c:pt>
                <c:pt idx="1">
                  <c:v>-8.1626134055595961E-2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42171776"/>
        <c:axId val="42185856"/>
      </c:barChart>
      <c:catAx>
        <c:axId val="42171776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42185856"/>
        <c:crosses val="autoZero"/>
        <c:auto val="1"/>
        <c:lblAlgn val="ctr"/>
        <c:lblOffset val="100"/>
      </c:catAx>
      <c:valAx>
        <c:axId val="42185856"/>
        <c:scaling>
          <c:orientation val="minMax"/>
        </c:scaling>
        <c:axPos val="l"/>
        <c:majorGridlines/>
        <c:numFmt formatCode="#,##0.00_);\(#,##0.00\)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42171776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barChart>
        <c:barDir val="col"/>
        <c:grouping val="stacked"/>
        <c:ser>
          <c:idx val="0"/>
          <c:order val="0"/>
          <c:tx>
            <c:strRef>
              <c:f>'info ratio (3)'!$A$10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(3)'!$B$10:$E$10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'info ratio (3)'!$A$11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(3)'!$B$11:$E$11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'info ratio (3)'!$A$12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(3)'!$B$12:$E$12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'info ratio (3)'!$A$13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(3)'!$B$13:$E$13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'info ratio (3)'!$A$14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(3)'!$B$14:$E$14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0.12491350962219</c:v>
                </c:pt>
                <c:pt idx="3">
                  <c:v>0.12388678397743377</c:v>
                </c:pt>
              </c:numCache>
            </c:numRef>
          </c:val>
        </c:ser>
        <c:ser>
          <c:idx val="5"/>
          <c:order val="5"/>
          <c:tx>
            <c:strRef>
              <c:f>'info ratio (3)'!$A$15</c:f>
              <c:strCache>
                <c:ptCount val="1"/>
                <c:pt idx="0">
                  <c:v>blank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(3)'!$B$15:$E$15</c:f>
              <c:numCache>
                <c:formatCode>0%</c:formatCode>
                <c:ptCount val="4"/>
                <c:pt idx="0">
                  <c:v>-0.14800192398079548</c:v>
                </c:pt>
                <c:pt idx="1">
                  <c:v>-0.29923491876257285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'info ratio (3)'!$A$16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(3)'!$B$16:$E$16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'info ratio (3)'!$A$17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(3)'!$B$17:$E$17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8"/>
          <c:tx>
            <c:strRef>
              <c:f>'info ratio (3)'!$A$18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(3)'!$B$18:$E$18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'info ratio (3)'!$A$19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'info ratio (3)'!$B$9:$E$9</c:f>
              <c:strCache>
                <c:ptCount val="4"/>
                <c:pt idx="0">
                  <c:v>Sector</c:v>
                </c:pt>
                <c:pt idx="1">
                  <c:v>Style</c:v>
                </c:pt>
                <c:pt idx="2">
                  <c:v>Stock</c:v>
                </c:pt>
                <c:pt idx="3">
                  <c:v>Total</c:v>
                </c:pt>
              </c:strCache>
            </c:strRef>
          </c:cat>
          <c:val>
            <c:numRef>
              <c:f>'info ratio (3)'!$B$19:$E$19</c:f>
              <c:numCache>
                <c:formatCode>0%</c:formatCode>
                <c:ptCount val="4"/>
                <c:pt idx="0">
                  <c:v>-1.1000000000000001</c:v>
                </c:pt>
                <c:pt idx="1">
                  <c:v>-2.0581788936895076</c:v>
                </c:pt>
                <c:pt idx="2">
                  <c:v>-1.1955459531913333E-3</c:v>
                </c:pt>
                <c:pt idx="3">
                  <c:v>-0.51577532681244254</c:v>
                </c:pt>
              </c:numCache>
            </c:numRef>
          </c:val>
        </c:ser>
        <c:overlap val="100"/>
        <c:axId val="147443072"/>
        <c:axId val="147793024"/>
      </c:barChart>
      <c:catAx>
        <c:axId val="14744307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147793024"/>
        <c:crosses val="autoZero"/>
        <c:auto val="1"/>
        <c:lblAlgn val="ctr"/>
        <c:lblOffset val="100"/>
      </c:catAx>
      <c:valAx>
        <c:axId val="147793024"/>
        <c:scaling>
          <c:orientation val="minMax"/>
        </c:scaling>
        <c:axPos val="l"/>
        <c:majorGridlines/>
        <c:numFmt formatCode="#,##0.00_);\(#,##0.00\)" sourceLinked="0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47443072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5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 dirty="0"/>
              <a:t>Portfolio Style Skyline™</a:t>
            </a:r>
          </a:p>
        </c:rich>
      </c:tx>
      <c:layout>
        <c:manualLayout>
          <c:xMode val="edge"/>
          <c:yMode val="edge"/>
          <c:x val="0.32635195800524991"/>
          <c:y val="1.2531328320802022E-2"/>
        </c:manualLayout>
      </c:layout>
      <c:spPr>
        <a:noFill/>
        <a:ln w="25400">
          <a:noFill/>
        </a:ln>
      </c:spPr>
    </c:title>
    <c:plotArea>
      <c:layout>
        <c:manualLayout>
          <c:xMode val="edge"/>
          <c:yMode val="edge"/>
          <c:x val="5.6650748697916656E-2"/>
          <c:y val="7.3026609820452434E-2"/>
          <c:w val="0.93054921875000063"/>
          <c:h val="0.8625546785282062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ja-JP" sz="7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ja-JP"/>
              </a:p>
            </c:txPr>
            <c:showVal val="1"/>
          </c:dLbls>
          <c:cat>
            <c:strRef>
              <c:f>'Raw Data'!$J$2:$AA$2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'Raw Data'!$J$12:$AA$12</c:f>
              <c:numCache>
                <c:formatCode>General</c:formatCode>
                <c:ptCount val="18"/>
                <c:pt idx="0">
                  <c:v>-4.7269353866577077</c:v>
                </c:pt>
                <c:pt idx="1">
                  <c:v>-2.8418939113616943</c:v>
                </c:pt>
                <c:pt idx="2">
                  <c:v>-3.7786850929260254</c:v>
                </c:pt>
                <c:pt idx="3">
                  <c:v>-4.0220870971679634</c:v>
                </c:pt>
                <c:pt idx="4">
                  <c:v>-2.8811225891113281</c:v>
                </c:pt>
                <c:pt idx="5">
                  <c:v>-4.291621208190918</c:v>
                </c:pt>
                <c:pt idx="6">
                  <c:v>1.8131091594696038</c:v>
                </c:pt>
                <c:pt idx="7">
                  <c:v>4.7454528808593794</c:v>
                </c:pt>
                <c:pt idx="8">
                  <c:v>0.36087214946746887</c:v>
                </c:pt>
                <c:pt idx="9">
                  <c:v>3.4493074417114289</c:v>
                </c:pt>
                <c:pt idx="10">
                  <c:v>4.049644947052002</c:v>
                </c:pt>
                <c:pt idx="11">
                  <c:v>1.3680689334869403</c:v>
                </c:pt>
                <c:pt idx="12">
                  <c:v>-0.87855595350265503</c:v>
                </c:pt>
                <c:pt idx="13">
                  <c:v>-0.20259027183055878</c:v>
                </c:pt>
                <c:pt idx="14">
                  <c:v>4.0955896377563414</c:v>
                </c:pt>
                <c:pt idx="15">
                  <c:v>4.2547183036804155</c:v>
                </c:pt>
                <c:pt idx="16">
                  <c:v>-3.6527500152587855</c:v>
                </c:pt>
                <c:pt idx="17">
                  <c:v>-0.43557393550872808</c:v>
                </c:pt>
              </c:numCache>
            </c:numRef>
          </c:val>
        </c:ser>
        <c:dLbls>
          <c:showVal val="1"/>
        </c:dLbls>
        <c:axId val="148326272"/>
        <c:axId val="148332544"/>
      </c:barChart>
      <c:lineChart>
        <c:grouping val="standard"/>
        <c:ser>
          <c:idx val="1"/>
          <c:order val="1"/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errBars>
            <c:errDir val="y"/>
            <c:errBarType val="both"/>
            <c:errValType val="fixedVal"/>
            <c:val val="5"/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'Raw Data'!$J$3:$AB$3</c:f>
              <c:numCache>
                <c:formatCode>General</c:formatCode>
                <c:ptCount val="19"/>
                <c:pt idx="6" formatCode="0.0">
                  <c:v>0</c:v>
                </c:pt>
                <c:pt idx="12" formatCode="0.0">
                  <c:v>0</c:v>
                </c:pt>
                <c:pt idx="14" formatCode="0.0">
                  <c:v>0</c:v>
                </c:pt>
                <c:pt idx="16" formatCode="0.0">
                  <c:v>0</c:v>
                </c:pt>
                <c:pt idx="18" formatCode="0.0">
                  <c:v>0</c:v>
                </c:pt>
              </c:numCache>
            </c:numRef>
          </c:cat>
          <c:val>
            <c:numRef>
              <c:f>'Raw Data'!$J$3:$AB$3</c:f>
              <c:numCache>
                <c:formatCode>General</c:formatCode>
                <c:ptCount val="19"/>
                <c:pt idx="6" formatCode="0.0">
                  <c:v>0</c:v>
                </c:pt>
                <c:pt idx="12" formatCode="0.0">
                  <c:v>0</c:v>
                </c:pt>
                <c:pt idx="14" formatCode="0.0">
                  <c:v>0</c:v>
                </c:pt>
                <c:pt idx="16" formatCode="0.0">
                  <c:v>0</c:v>
                </c:pt>
                <c:pt idx="18" formatCode="0.0">
                  <c:v>0</c:v>
                </c:pt>
              </c:numCache>
            </c:numRef>
          </c:val>
        </c:ser>
        <c:dLbls>
          <c:showVal val="1"/>
        </c:dLbls>
        <c:marker val="1"/>
        <c:axId val="148334464"/>
        <c:axId val="148336000"/>
      </c:lineChart>
      <c:catAx>
        <c:axId val="148326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Style Factors</a:t>
                </a:r>
              </a:p>
            </c:rich>
          </c:tx>
          <c:layout>
            <c:manualLayout>
              <c:xMode val="edge"/>
              <c:yMode val="edge"/>
              <c:x val="0.45600033595800532"/>
              <c:y val="0.932333195192705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148332544"/>
        <c:crosses val="autoZero"/>
        <c:auto val="1"/>
        <c:lblAlgn val="ctr"/>
        <c:lblOffset val="100"/>
        <c:tickLblSkip val="1"/>
        <c:tickMarkSkip val="1"/>
      </c:catAx>
      <c:valAx>
        <c:axId val="14833254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ja-JP"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Style Tilt™</a:t>
                </a:r>
              </a:p>
            </c:rich>
          </c:tx>
          <c:layout>
            <c:manualLayout>
              <c:xMode val="edge"/>
              <c:yMode val="edge"/>
              <c:x val="8.0000000000000158E-3"/>
              <c:y val="0.38095343345239741"/>
            </c:manualLayout>
          </c:layout>
          <c:spPr>
            <a:noFill/>
            <a:ln w="25400">
              <a:noFill/>
            </a:ln>
          </c:spPr>
        </c:title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148326272"/>
        <c:crosses val="autoZero"/>
        <c:crossBetween val="between"/>
      </c:valAx>
      <c:catAx>
        <c:axId val="148334464"/>
        <c:scaling>
          <c:orientation val="minMax"/>
        </c:scaling>
        <c:axPos val="t"/>
        <c:numFmt formatCode="General" sourceLinked="1"/>
        <c:majorTickMark val="none"/>
        <c:tickLblPos val="none"/>
        <c:spPr>
          <a:ln w="9525">
            <a:noFill/>
          </a:ln>
        </c:spPr>
        <c:txPr>
          <a:bodyPr/>
          <a:lstStyle/>
          <a:p>
            <a:pPr>
              <a:defRPr lang="ja-JP"/>
            </a:pPr>
            <a:endParaRPr lang="ja-JP"/>
          </a:p>
        </c:txPr>
        <c:crossAx val="148336000"/>
        <c:crosses val="max"/>
        <c:auto val="1"/>
        <c:lblAlgn val="ctr"/>
        <c:lblOffset val="100"/>
        <c:tickMarkSkip val="1"/>
      </c:catAx>
      <c:valAx>
        <c:axId val="148336000"/>
        <c:scaling>
          <c:orientation val="minMax"/>
          <c:max val="1"/>
          <c:min val="-1"/>
        </c:scaling>
        <c:axPos val="l"/>
        <c:numFmt formatCode="General" sourceLinked="1"/>
        <c:majorTickMark val="none"/>
        <c:tickLblPos val="none"/>
        <c:spPr>
          <a:ln w="9525">
            <a:noFill/>
          </a:ln>
        </c:spPr>
        <c:txPr>
          <a:bodyPr/>
          <a:lstStyle/>
          <a:p>
            <a:pPr>
              <a:defRPr lang="ja-JP"/>
            </a:pPr>
            <a:endParaRPr lang="ja-JP"/>
          </a:p>
        </c:txPr>
        <c:crossAx val="14833446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5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 dirty="0"/>
              <a:t>Style Distribution</a:t>
            </a:r>
          </a:p>
        </c:rich>
      </c:tx>
      <c:layout>
        <c:manualLayout>
          <c:xMode val="edge"/>
          <c:yMode val="edge"/>
          <c:x val="0.36640033595800592"/>
          <c:y val="5.263157894736843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24000800000625"/>
          <c:y val="0.17543902588264118"/>
          <c:w val="0.87200068125053265"/>
          <c:h val="0.55137979563115702"/>
        </c:manualLayout>
      </c:layout>
      <c:barChart>
        <c:barDir val="col"/>
        <c:grouping val="clustered"/>
        <c:ser>
          <c:idx val="0"/>
          <c:order val="0"/>
          <c:tx>
            <c:strRef>
              <c:f>'Raw Style Dist'!$B$6</c:f>
              <c:strCache>
                <c:ptCount val="1"/>
                <c:pt idx="0">
                  <c:v>Portfolio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'Raw Style Dist'!$A$7:$A$10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'Raw Style Dist'!$B$7:$B$10</c:f>
              <c:numCache>
                <c:formatCode>0.0</c:formatCode>
                <c:ptCount val="4"/>
                <c:pt idx="0">
                  <c:v>9.8172266071421994</c:v>
                </c:pt>
                <c:pt idx="1">
                  <c:v>83.594177526113128</c:v>
                </c:pt>
                <c:pt idx="2">
                  <c:v>1.9152894615191201</c:v>
                </c:pt>
                <c:pt idx="3">
                  <c:v>4.6733064052255964</c:v>
                </c:pt>
              </c:numCache>
            </c:numRef>
          </c:val>
        </c:ser>
        <c:ser>
          <c:idx val="1"/>
          <c:order val="1"/>
          <c:tx>
            <c:strRef>
              <c:f>'Raw Style Dist'!$C$6</c:f>
              <c:strCache>
                <c:ptCount val="1"/>
                <c:pt idx="0">
                  <c:v>Benchmark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'Raw Style Dist'!$A$7:$A$10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'Raw Style Dist'!$C$7:$C$10</c:f>
              <c:numCache>
                <c:formatCode>0.0</c:formatCode>
                <c:ptCount val="4"/>
                <c:pt idx="0">
                  <c:v>41.603752136230469</c:v>
                </c:pt>
                <c:pt idx="1">
                  <c:v>58.079158782959063</c:v>
                </c:pt>
                <c:pt idx="2">
                  <c:v>0.21038435399532343</c:v>
                </c:pt>
                <c:pt idx="3">
                  <c:v>0.10670210421085369</c:v>
                </c:pt>
              </c:numCache>
            </c:numRef>
          </c:val>
        </c:ser>
        <c:ser>
          <c:idx val="2"/>
          <c:order val="2"/>
          <c:tx>
            <c:strRef>
              <c:f>'Raw Style Dist'!$D$6</c:f>
              <c:strCache>
                <c:ptCount val="1"/>
                <c:pt idx="0">
                  <c:v>Coverage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'Raw Style Dist'!$A$7:$A$10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'Raw Style Dist'!$D$7:$D$10</c:f>
              <c:numCache>
                <c:formatCode>0.0</c:formatCode>
                <c:ptCount val="4"/>
                <c:pt idx="0">
                  <c:v>4.6392269134521538</c:v>
                </c:pt>
                <c:pt idx="1">
                  <c:v>21.123451232910156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'Raw Style Dist'!$E$6</c:f>
              <c:strCache>
                <c:ptCount val="1"/>
                <c:pt idx="0">
                  <c:v>Market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'Raw Style Dist'!$A$7:$A$10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'Raw Style Dist'!$E$7:$E$10</c:f>
              <c:numCache>
                <c:formatCode>0.0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axId val="148372480"/>
        <c:axId val="209429632"/>
      </c:barChart>
      <c:catAx>
        <c:axId val="148372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Style</a:t>
                </a:r>
              </a:p>
            </c:rich>
          </c:tx>
          <c:layout>
            <c:manualLayout>
              <c:xMode val="edge"/>
              <c:yMode val="edge"/>
              <c:x val="0.48160033595800567"/>
              <c:y val="0.9323331951927050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09429632"/>
        <c:crosses val="autoZero"/>
        <c:auto val="1"/>
        <c:lblAlgn val="ctr"/>
        <c:lblOffset val="100"/>
        <c:tickLblSkip val="1"/>
        <c:tickMarkSkip val="1"/>
      </c:catAx>
      <c:valAx>
        <c:axId val="209429632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ja-JP"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% Weight</a:t>
                </a:r>
              </a:p>
            </c:rich>
          </c:tx>
          <c:layout>
            <c:manualLayout>
              <c:xMode val="edge"/>
              <c:yMode val="edge"/>
              <c:x val="1.1200000000000021E-2"/>
              <c:y val="0.35338424802162888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148372480"/>
        <c:crosses val="autoZero"/>
        <c:crossBetween val="between"/>
        <c:majorUnit val="10"/>
        <c:minorUnit val="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240067191601052"/>
          <c:y val="1.2531328320802022E-2"/>
          <c:w val="0.13280016797900263"/>
          <c:h val="0.1328323433255053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ja-JP" sz="675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4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 dirty="0"/>
              <a:t>Market Cap Distribution</a:t>
            </a:r>
          </a:p>
        </c:rich>
      </c:tx>
      <c:layout>
        <c:manualLayout>
          <c:xMode val="edge"/>
          <c:yMode val="edge"/>
          <c:x val="0.37280033595800594"/>
          <c:y val="4.239401496259364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520009000007032"/>
          <c:y val="0.19950124688279344"/>
          <c:w val="0.86240067375052665"/>
          <c:h val="0.49376558603491288"/>
        </c:manualLayout>
      </c:layout>
      <c:barChart>
        <c:barDir val="col"/>
        <c:grouping val="clustered"/>
        <c:ser>
          <c:idx val="0"/>
          <c:order val="0"/>
          <c:tx>
            <c:strRef>
              <c:f>'One Factor Distribution'!$B$6</c:f>
              <c:strCache>
                <c:ptCount val="1"/>
                <c:pt idx="0">
                  <c:v>Portfolio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'One Factor Distribution'!$A$7:$A$9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'One Factor Distribution'!$B$7:$B$9</c:f>
              <c:numCache>
                <c:formatCode>#,##0.0</c:formatCode>
                <c:ptCount val="3"/>
                <c:pt idx="0">
                  <c:v>16.793326694376439</c:v>
                </c:pt>
                <c:pt idx="1">
                  <c:v>76.619519302507342</c:v>
                </c:pt>
                <c:pt idx="2">
                  <c:v>6.5871540031162459</c:v>
                </c:pt>
              </c:numCache>
            </c:numRef>
          </c:val>
        </c:ser>
        <c:ser>
          <c:idx val="1"/>
          <c:order val="1"/>
          <c:tx>
            <c:strRef>
              <c:f>'One Factor Distribution'!$C$6</c:f>
              <c:strCache>
                <c:ptCount val="1"/>
                <c:pt idx="0">
                  <c:v>Benchmark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'One Factor Distribution'!$A$7:$A$9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'One Factor Distribution'!$C$7:$C$9</c:f>
              <c:numCache>
                <c:formatCode>#,##0.0</c:formatCode>
                <c:ptCount val="3"/>
                <c:pt idx="0">
                  <c:v>33.496280670166001</c:v>
                </c:pt>
                <c:pt idx="1">
                  <c:v>66.188713073730369</c:v>
                </c:pt>
                <c:pt idx="2">
                  <c:v>0.31500947475433383</c:v>
                </c:pt>
              </c:numCache>
            </c:numRef>
          </c:val>
        </c:ser>
        <c:ser>
          <c:idx val="3"/>
          <c:order val="2"/>
          <c:tx>
            <c:strRef>
              <c:f>'One Factor Distribution'!$D$6</c:f>
              <c:strCache>
                <c:ptCount val="1"/>
                <c:pt idx="0">
                  <c:v>Coverage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'One Factor Distribution'!$A$7:$A$9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'One Factor Distribution'!$D$7:$D$9</c:f>
              <c:numCache>
                <c:formatCode>#,##0.0</c:formatCode>
                <c:ptCount val="3"/>
                <c:pt idx="0">
                  <c:v>10.018973350524901</c:v>
                </c:pt>
                <c:pt idx="1">
                  <c:v>15.644568443298326</c:v>
                </c:pt>
                <c:pt idx="2">
                  <c:v>0</c:v>
                </c:pt>
              </c:numCache>
            </c:numRef>
          </c:val>
        </c:ser>
        <c:ser>
          <c:idx val="2"/>
          <c:order val="3"/>
          <c:tx>
            <c:strRef>
              <c:f>'One Factor Distribution'!$E$6</c:f>
              <c:strCache>
                <c:ptCount val="1"/>
                <c:pt idx="0">
                  <c:v>Market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'One Factor Distribution'!$A$7:$A$9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'One Factor Distribution'!$E$7:$E$9</c:f>
              <c:numCache>
                <c:formatCode>#,##0.0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</c:ser>
        <c:axId val="209917440"/>
        <c:axId val="209919360"/>
      </c:barChart>
      <c:catAx>
        <c:axId val="209917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Style</a:t>
                </a:r>
              </a:p>
            </c:rich>
          </c:tx>
          <c:layout>
            <c:manualLayout>
              <c:xMode val="edge"/>
              <c:yMode val="edge"/>
              <c:x val="0.51840033595800528"/>
              <c:y val="0.930174563591022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09919360"/>
        <c:crosses val="autoZero"/>
        <c:auto val="1"/>
        <c:lblAlgn val="ctr"/>
        <c:lblOffset val="100"/>
        <c:tickLblSkip val="1"/>
        <c:tickMarkSkip val="1"/>
      </c:catAx>
      <c:valAx>
        <c:axId val="209919360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ja-JP"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% Weight</a:t>
                </a:r>
              </a:p>
            </c:rich>
          </c:tx>
          <c:layout>
            <c:manualLayout>
              <c:xMode val="edge"/>
              <c:yMode val="edge"/>
              <c:x val="2.4E-2"/>
              <c:y val="0.34912718204488835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09917440"/>
        <c:crosses val="autoZero"/>
        <c:crossBetween val="between"/>
        <c:majorUnit val="10"/>
        <c:minorUnit val="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600067191601044"/>
          <c:y val="3.2418952618453935E-2"/>
          <c:w val="0.13280016797900263"/>
          <c:h val="0.139650872817955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ja-JP"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20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Sector Active Positions</a:t>
            </a:r>
          </a:p>
        </c:rich>
      </c:tx>
      <c:layout>
        <c:manualLayout>
          <c:xMode val="edge"/>
          <c:yMode val="edge"/>
          <c:x val="0.42655899470366793"/>
          <c:y val="4.7043010752688193E-2"/>
        </c:manualLayout>
      </c:layout>
      <c:spPr>
        <a:noFill/>
        <a:ln w="25400">
          <a:noFill/>
        </a:ln>
      </c:spPr>
    </c:title>
    <c:plotArea>
      <c:layout>
        <c:manualLayout>
          <c:xMode val="edge"/>
          <c:yMode val="edge"/>
          <c:x val="2.2567654632464199E-2"/>
          <c:y val="0.1604304060857519"/>
          <c:w val="0.9728101905350568"/>
          <c:h val="0.79301199268204392"/>
        </c:manualLayout>
      </c:layout>
      <c:barChart>
        <c:barDir val="col"/>
        <c:grouping val="clustered"/>
        <c:ser>
          <c:idx val="0"/>
          <c:order val="0"/>
          <c:tx>
            <c:v>Active Weight</c:v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'Region Info'!$A$95:$A$104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'Region Info'!$B$82:$B$91</c:f>
              <c:numCache>
                <c:formatCode>0.00</c:formatCode>
                <c:ptCount val="10"/>
                <c:pt idx="0">
                  <c:v>-13.339535713195804</c:v>
                </c:pt>
                <c:pt idx="1">
                  <c:v>-3.5192892551422119</c:v>
                </c:pt>
                <c:pt idx="2">
                  <c:v>-1.4637498855590798</c:v>
                </c:pt>
                <c:pt idx="3">
                  <c:v>4.1917953491210884</c:v>
                </c:pt>
                <c:pt idx="4">
                  <c:v>-0.92240571975708008</c:v>
                </c:pt>
                <c:pt idx="5">
                  <c:v>4.295997142791748</c:v>
                </c:pt>
                <c:pt idx="6">
                  <c:v>5.251378059387207</c:v>
                </c:pt>
                <c:pt idx="7">
                  <c:v>-0.78114008903503418</c:v>
                </c:pt>
                <c:pt idx="8">
                  <c:v>9.3670635223388672</c:v>
                </c:pt>
                <c:pt idx="9">
                  <c:v>-3.0802102088928254</c:v>
                </c:pt>
              </c:numCache>
            </c:numRef>
          </c:val>
        </c:ser>
        <c:ser>
          <c:idx val="1"/>
          <c:order val="1"/>
          <c:tx>
            <c:v>Uncovered</c:v>
          </c:tx>
          <c:spPr>
            <a:solidFill>
              <a:srgbClr val="808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'Region Info'!$A$95:$A$104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'Region Info'!$B$95:$B$104</c:f>
              <c:numCache>
                <c:formatCode>0.00</c:formatCode>
                <c:ptCount val="10"/>
                <c:pt idx="0">
                  <c:v>27.032157897949219</c:v>
                </c:pt>
                <c:pt idx="1">
                  <c:v>6.3703470230102539</c:v>
                </c:pt>
                <c:pt idx="2">
                  <c:v>2.4813659191131561</c:v>
                </c:pt>
                <c:pt idx="3">
                  <c:v>1.9262912273406978</c:v>
                </c:pt>
                <c:pt idx="4">
                  <c:v>3.7685217857360893</c:v>
                </c:pt>
                <c:pt idx="5">
                  <c:v>3.9284656047821027</c:v>
                </c:pt>
                <c:pt idx="6">
                  <c:v>5.3600440025329545</c:v>
                </c:pt>
                <c:pt idx="7">
                  <c:v>0.78114008903503418</c:v>
                </c:pt>
                <c:pt idx="8">
                  <c:v>11.939212799072266</c:v>
                </c:pt>
                <c:pt idx="9">
                  <c:v>10.748933792114244</c:v>
                </c:pt>
              </c:numCache>
            </c:numRef>
          </c:val>
        </c:ser>
        <c:gapWidth val="50"/>
        <c:axId val="209977728"/>
        <c:axId val="209979648"/>
      </c:barChart>
      <c:catAx>
        <c:axId val="209977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14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Sector</a:t>
                </a:r>
              </a:p>
            </c:rich>
          </c:tx>
          <c:layout>
            <c:manualLayout>
              <c:xMode val="edge"/>
              <c:yMode val="edge"/>
              <c:x val="0.49746621825724568"/>
              <c:y val="0.95161417322834663"/>
            </c:manualLayout>
          </c:layout>
          <c:spPr>
            <a:noFill/>
            <a:ln w="25400">
              <a:noFill/>
            </a:ln>
          </c:spPr>
        </c:title>
        <c:numFmt formatCode="0.00" sourceLinked="0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14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09979648"/>
        <c:crosses val="autoZero"/>
        <c:auto val="1"/>
        <c:lblAlgn val="ctr"/>
        <c:lblOffset val="100"/>
        <c:tickLblSkip val="1"/>
        <c:tickMarkSkip val="1"/>
      </c:catAx>
      <c:valAx>
        <c:axId val="2099796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ja-JP" dirty="0"/>
                  <a:t>%</a:t>
                </a:r>
              </a:p>
            </c:rich>
          </c:tx>
          <c:layout>
            <c:manualLayout>
              <c:xMode val="edge"/>
              <c:yMode val="edge"/>
              <c:x val="4.2229695712588363E-3"/>
              <c:y val="0.50134479157847311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09977728"/>
        <c:crosses val="autoZero"/>
        <c:crossBetween val="between"/>
      </c:valAx>
      <c:spPr>
        <a:solidFill>
          <a:srgbClr val="C0C0C0"/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64062132898471"/>
          <c:y val="2.9569892473118291E-2"/>
          <c:w val="8.8737203885320026E-2"/>
          <c:h val="0.12903239917590967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lang="ja-JP"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4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Sector Skyline</a:t>
            </a:r>
          </a:p>
        </c:rich>
      </c:tx>
      <c:layout>
        <c:manualLayout>
          <c:xMode val="edge"/>
          <c:yMode val="edge"/>
          <c:x val="0.43710757853381532"/>
          <c:y val="2.090032154340835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912096956222048E-2"/>
          <c:y val="8.842450671387303E-2"/>
          <c:w val="0.87107051989749162"/>
          <c:h val="0.69837999117535854"/>
        </c:manualLayout>
      </c:layout>
      <c:barChart>
        <c:barDir val="col"/>
        <c:grouping val="stacked"/>
        <c:ser>
          <c:idx val="0"/>
          <c:order val="0"/>
          <c:tx>
            <c:strRef>
              <c:f>'Risk Raw Data'!$B$104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Data'!$C$104:$L$104</c:f>
              <c:numCache>
                <c:formatCode>General</c:formatCode>
                <c:ptCount val="10"/>
                <c:pt idx="0">
                  <c:v>0</c:v>
                </c:pt>
                <c:pt idx="1">
                  <c:v>-3.1550739288330067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-4.0133220911026175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'Risk Raw Data'!$B$105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Data'!$C$105:$L$105</c:f>
              <c:numCache>
                <c:formatCode>General</c:formatCode>
                <c:ptCount val="10"/>
                <c:pt idx="1">
                  <c:v>0</c:v>
                </c:pt>
                <c:pt idx="4" formatCode="0.00E+00">
                  <c:v>2.6900041103363042</c:v>
                </c:pt>
                <c:pt idx="5">
                  <c:v>1.0445108413696289</c:v>
                </c:pt>
                <c:pt idx="6">
                  <c:v>2.222452163696282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'Risk Raw Data'!$B$106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Data'!$C$106:$L$106</c:f>
              <c:numCache>
                <c:formatCode>General</c:formatCode>
                <c:ptCount val="10"/>
                <c:pt idx="1">
                  <c:v>0</c:v>
                </c:pt>
                <c:pt idx="3">
                  <c:v>0.32853126525878984</c:v>
                </c:pt>
                <c:pt idx="4">
                  <c:v>3.7214274406433172</c:v>
                </c:pt>
                <c:pt idx="5">
                  <c:v>5.2696132659912109</c:v>
                </c:pt>
                <c:pt idx="6">
                  <c:v>4.5941953659057448</c:v>
                </c:pt>
                <c:pt idx="7">
                  <c:v>0</c:v>
                </c:pt>
                <c:pt idx="8">
                  <c:v>0.72406578063964844</c:v>
                </c:pt>
              </c:numCache>
            </c:numRef>
          </c:val>
        </c:ser>
        <c:ser>
          <c:idx val="4"/>
          <c:order val="3"/>
          <c:tx>
            <c:strRef>
              <c:f>'Risk Raw Data'!$B$107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Data'!$C$107:$L$107</c:f>
              <c:numCache>
                <c:formatCode>General</c:formatCode>
                <c:ptCount val="10"/>
                <c:pt idx="0">
                  <c:v>0.20750999450683649</c:v>
                </c:pt>
                <c:pt idx="1">
                  <c:v>0</c:v>
                </c:pt>
                <c:pt idx="2">
                  <c:v>0.16867923736572271</c:v>
                </c:pt>
                <c:pt idx="3">
                  <c:v>5.3747320175170845</c:v>
                </c:pt>
                <c:pt idx="4">
                  <c:v>4.3992185592651367</c:v>
                </c:pt>
                <c:pt idx="5">
                  <c:v>5.2170238494873047</c:v>
                </c:pt>
                <c:pt idx="6">
                  <c:v>5.256739616394043</c:v>
                </c:pt>
                <c:pt idx="7">
                  <c:v>0</c:v>
                </c:pt>
                <c:pt idx="8">
                  <c:v>4.9950332641601562</c:v>
                </c:pt>
              </c:numCache>
            </c:numRef>
          </c:val>
        </c:ser>
        <c:ser>
          <c:idx val="5"/>
          <c:order val="4"/>
          <c:tx>
            <c:strRef>
              <c:f>'Risk Raw Data'!$B$108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Data'!$C$108:$L$108</c:f>
              <c:numCache>
                <c:formatCode>General</c:formatCode>
                <c:ptCount val="10"/>
                <c:pt idx="0">
                  <c:v>14.336862182617168</c:v>
                </c:pt>
                <c:pt idx="1">
                  <c:v>0</c:v>
                </c:pt>
                <c:pt idx="2">
                  <c:v>4.8455494880676371</c:v>
                </c:pt>
                <c:pt idx="3">
                  <c:v>9.2685260772705007</c:v>
                </c:pt>
                <c:pt idx="4">
                  <c:v>11.844813537597656</c:v>
                </c:pt>
                <c:pt idx="5" formatCode="0.00E+00">
                  <c:v>14.459532928466839</c:v>
                </c:pt>
                <c:pt idx="6" formatCode="0.00E+00">
                  <c:v>8.0468635559082067</c:v>
                </c:pt>
                <c:pt idx="7">
                  <c:v>0</c:v>
                </c:pt>
                <c:pt idx="8">
                  <c:v>12.034186935424806</c:v>
                </c:pt>
                <c:pt idx="9">
                  <c:v>7.7959058761596536</c:v>
                </c:pt>
              </c:numCache>
            </c:numRef>
          </c:val>
        </c:ser>
        <c:ser>
          <c:idx val="6"/>
          <c:order val="5"/>
          <c:tx>
            <c:strRef>
              <c:f>'Risk Raw Data'!$B$109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Data'!$C$109:$L$109</c:f>
              <c:numCache>
                <c:formatCode>General</c:formatCode>
                <c:ptCount val="10"/>
                <c:pt idx="1">
                  <c:v>-5.3311879158020012</c:v>
                </c:pt>
                <c:pt idx="7">
                  <c:v>-1.523841643333431</c:v>
                </c:pt>
                <c:pt idx="9">
                  <c:v>-0.19129085540771484</c:v>
                </c:pt>
              </c:numCache>
            </c:numRef>
          </c:val>
        </c:ser>
        <c:ser>
          <c:idx val="13"/>
          <c:order val="6"/>
          <c:tx>
            <c:strRef>
              <c:f>'Risk Raw Data'!$B$110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Data'!$C$110:$L$110</c:f>
              <c:numCache>
                <c:formatCode>General</c:formatCode>
                <c:ptCount val="10"/>
                <c:pt idx="0">
                  <c:v>-7.6858921051025497</c:v>
                </c:pt>
                <c:pt idx="1">
                  <c:v>-2.4971883296966553</c:v>
                </c:pt>
                <c:pt idx="2">
                  <c:v>-1.9624487161636361</c:v>
                </c:pt>
                <c:pt idx="7">
                  <c:v>0</c:v>
                </c:pt>
                <c:pt idx="9">
                  <c:v>-3.8112015724182129</c:v>
                </c:pt>
              </c:numCache>
            </c:numRef>
          </c:val>
        </c:ser>
        <c:ser>
          <c:idx val="12"/>
          <c:order val="7"/>
          <c:tx>
            <c:strRef>
              <c:f>'Risk Raw Data'!$B$111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Data'!$C$111:$L$111</c:f>
              <c:numCache>
                <c:formatCode>General</c:formatCode>
                <c:ptCount val="10"/>
                <c:pt idx="0">
                  <c:v>-8.7144126892089844</c:v>
                </c:pt>
                <c:pt idx="1">
                  <c:v>-1.9460318088531501</c:v>
                </c:pt>
                <c:pt idx="2">
                  <c:v>-1.2249573469161987</c:v>
                </c:pt>
                <c:pt idx="3">
                  <c:v>-2.8549861907958967</c:v>
                </c:pt>
                <c:pt idx="7">
                  <c:v>0</c:v>
                </c:pt>
                <c:pt idx="8">
                  <c:v>-4.2177953720092765</c:v>
                </c:pt>
                <c:pt idx="9">
                  <c:v>-3.4641916751861612</c:v>
                </c:pt>
              </c:numCache>
            </c:numRef>
          </c:val>
        </c:ser>
        <c:ser>
          <c:idx val="7"/>
          <c:order val="8"/>
          <c:tx>
            <c:strRef>
              <c:f>'Risk Raw Data'!$B$112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Data'!$C$112:$L$112</c:f>
              <c:numCache>
                <c:formatCode>General</c:formatCode>
                <c:ptCount val="10"/>
                <c:pt idx="0">
                  <c:v>-12.268869733810403</c:v>
                </c:pt>
                <c:pt idx="1">
                  <c:v>-0.57672739028930664</c:v>
                </c:pt>
                <c:pt idx="2">
                  <c:v>0</c:v>
                </c:pt>
                <c:pt idx="3">
                  <c:v>-2.7808065414428791</c:v>
                </c:pt>
                <c:pt idx="4">
                  <c:v>-2.3261566400527971</c:v>
                </c:pt>
                <c:pt idx="5">
                  <c:v>-5.8762767553329533</c:v>
                </c:pt>
                <c:pt idx="6">
                  <c:v>-3.5768836021423382</c:v>
                </c:pt>
                <c:pt idx="7">
                  <c:v>0</c:v>
                </c:pt>
                <c:pt idx="8">
                  <c:v>-6.0429025650024455</c:v>
                </c:pt>
                <c:pt idx="9">
                  <c:v>-2.3317787647247257</c:v>
                </c:pt>
              </c:numCache>
            </c:numRef>
          </c:val>
        </c:ser>
        <c:overlap val="100"/>
        <c:axId val="181386624"/>
        <c:axId val="209257600"/>
      </c:barChart>
      <c:lineChart>
        <c:grouping val="standard"/>
        <c:ser>
          <c:idx val="2"/>
          <c:order val="9"/>
          <c:tx>
            <c:strRef>
              <c:f>'Risk Raw Data'!$B$114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'Risk Raw Data'!$C$103:$L$103</c:f>
              <c:strCache>
                <c:ptCount val="10"/>
                <c:pt idx="0">
                  <c:v>Financials</c:v>
                </c:pt>
                <c:pt idx="1">
                  <c:v>Energy</c:v>
                </c:pt>
                <c:pt idx="2">
                  <c:v>Utilities</c:v>
                </c:pt>
                <c:pt idx="3">
                  <c:v>Info Tech</c:v>
                </c:pt>
                <c:pt idx="4">
                  <c:v>Health Care</c:v>
                </c:pt>
                <c:pt idx="5">
                  <c:v>Cons Staples</c:v>
                </c:pt>
                <c:pt idx="6">
                  <c:v>Cons Disc</c:v>
                </c:pt>
                <c:pt idx="7">
                  <c:v>Telecom Services</c:v>
                </c:pt>
                <c:pt idx="8">
                  <c:v>Industrials</c:v>
                </c:pt>
                <c:pt idx="9">
                  <c:v>Materials</c:v>
                </c:pt>
              </c:strCache>
            </c:strRef>
          </c:cat>
          <c:val>
            <c:numRef>
              <c:f>'Risk Raw Data'!$C$114:$L$114</c:f>
              <c:numCache>
                <c:formatCode>General</c:formatCode>
                <c:ptCount val="10"/>
              </c:numCache>
            </c:numRef>
          </c:val>
        </c:ser>
        <c:marker val="1"/>
        <c:axId val="181386624"/>
        <c:axId val="209257600"/>
      </c:lineChart>
      <c:catAx>
        <c:axId val="181386624"/>
        <c:scaling>
          <c:orientation val="minMax"/>
        </c:scaling>
        <c:axPos val="b"/>
        <c:numFmt formatCode="General" sourceLinked="1"/>
        <c:majorTickMark val="cross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09257600"/>
        <c:crosses val="autoZero"/>
        <c:auto val="1"/>
        <c:lblAlgn val="ctr"/>
        <c:lblOffset val="100"/>
        <c:tickLblSkip val="1"/>
        <c:tickMarkSkip val="1"/>
      </c:catAx>
      <c:valAx>
        <c:axId val="2092576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12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% Diff from Market</a:t>
                </a:r>
              </a:p>
            </c:rich>
          </c:tx>
          <c:layout>
            <c:manualLayout>
              <c:xMode val="edge"/>
              <c:yMode val="edge"/>
              <c:x val="2.3584905660377402E-2"/>
              <c:y val="0.22829598872488224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181386624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0.12601651029064687"/>
          <c:y val="6.5868359767320486E-2"/>
          <c:w val="0.83943256048447124"/>
          <c:h val="0.6257494177895468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5"/>
              <c:pt idx="0">
                <c:v>Sector Risk</c:v>
              </c:pt>
              <c:pt idx="1">
                <c:v>Style X'terms</c:v>
              </c:pt>
              <c:pt idx="2">
                <c:v>Style Risk</c:v>
              </c:pt>
              <c:pt idx="3">
                <c:v>Equity X'terms</c:v>
              </c:pt>
              <c:pt idx="4">
                <c:v>Equity Risk</c:v>
              </c:pt>
            </c:strLit>
          </c:cat>
          <c:val>
            <c:numRef>
              <c:f>'Risk Report'!$E$8:$E$12</c:f>
              <c:numCache>
                <c:formatCode>0.0</c:formatCode>
                <c:ptCount val="5"/>
                <c:pt idx="0">
                  <c:v>22.1443301452003</c:v>
                </c:pt>
                <c:pt idx="1">
                  <c:v>11.041142278634704</c:v>
                </c:pt>
                <c:pt idx="2">
                  <c:v>10.859427988358265</c:v>
                </c:pt>
                <c:pt idx="3">
                  <c:v>5.7101526921694754</c:v>
                </c:pt>
                <c:pt idx="4">
                  <c:v>50.244946895637227</c:v>
                </c:pt>
              </c:numCache>
            </c:numRef>
          </c:val>
        </c:ser>
        <c:axId val="211558400"/>
        <c:axId val="211559936"/>
      </c:barChart>
      <c:catAx>
        <c:axId val="211558400"/>
        <c:scaling>
          <c:orientation val="minMax"/>
        </c:scaling>
        <c:axPos val="b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11559936"/>
        <c:crosses val="autoZero"/>
        <c:auto val="1"/>
        <c:lblAlgn val="ctr"/>
        <c:lblOffset val="100"/>
        <c:tickLblSkip val="1"/>
        <c:tickMarkSkip val="1"/>
      </c:catAx>
      <c:valAx>
        <c:axId val="21155993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ja-JP"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ja-JP" dirty="0"/>
                  <a:t>%</a:t>
                </a:r>
              </a:p>
            </c:rich>
          </c:tx>
          <c:layout>
            <c:manualLayout>
              <c:xMode val="edge"/>
              <c:yMode val="edge"/>
              <c:x val="1.2195121951219513E-2"/>
              <c:y val="0.35329386458271661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1155840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2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tx>
        <c:rich>
          <a:bodyPr/>
          <a:lstStyle/>
          <a:p>
            <a:pPr>
              <a:defRPr lang="ja-JP"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 dirty="0"/>
              <a:t>Performance Summary (31-Dec-07 to 30-Sep-12)</a:t>
            </a:r>
          </a:p>
        </c:rich>
      </c:tx>
      <c:layout>
        <c:manualLayout>
          <c:xMode val="edge"/>
          <c:yMode val="edge"/>
          <c:x val="0.34040435854609075"/>
          <c:y val="4.365079365079370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8686936441501492E-2"/>
          <c:y val="0.21031827535293993"/>
          <c:w val="0.81212201322010569"/>
          <c:h val="0.73016155971586549"/>
        </c:manualLayout>
      </c:layout>
      <c:lineChart>
        <c:grouping val="standard"/>
        <c:ser>
          <c:idx val="3"/>
          <c:order val="0"/>
          <c:tx>
            <c:v>Active Return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'Fortune SGAM Selected Sectors China CSI 300 201206 CNY PA Output.xls'!Smy_Date</c:f>
              <c:numCache>
                <c:formatCode>mmm\-yy</c:formatCode>
                <c:ptCount val="57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  <c:pt idx="54">
                  <c:v>41121</c:v>
                </c:pt>
                <c:pt idx="55">
                  <c:v>41152</c:v>
                </c:pt>
                <c:pt idx="56">
                  <c:v>41182</c:v>
                </c:pt>
              </c:numCache>
            </c:numRef>
          </c:cat>
          <c:val>
            <c:numRef>
              <c:f>'Fortune SGAM Selected Sectors China CSI 300 201206 CNY PA Output.xls'!Smy_CumActRtnBC</c:f>
              <c:numCache>
                <c:formatCode>0.0%</c:formatCode>
                <c:ptCount val="57"/>
                <c:pt idx="0">
                  <c:v>1.3234451413154607E-2</c:v>
                </c:pt>
                <c:pt idx="1">
                  <c:v>-6.2465667724609473E-4</c:v>
                </c:pt>
                <c:pt idx="2">
                  <c:v>1.5353262424468994E-3</c:v>
                </c:pt>
                <c:pt idx="3">
                  <c:v>1.6788676381111166E-2</c:v>
                </c:pt>
                <c:pt idx="4">
                  <c:v>1.4497667551040627E-2</c:v>
                </c:pt>
                <c:pt idx="5">
                  <c:v>8.7720155715942578E-4</c:v>
                </c:pt>
                <c:pt idx="6">
                  <c:v>1.4323592185974119E-3</c:v>
                </c:pt>
                <c:pt idx="7">
                  <c:v>4.8304796218872114E-3</c:v>
                </c:pt>
                <c:pt idx="8">
                  <c:v>1.4886498451232921E-2</c:v>
                </c:pt>
                <c:pt idx="9">
                  <c:v>3.570318222045901E-3</c:v>
                </c:pt>
                <c:pt idx="10">
                  <c:v>9.0609192848205566E-3</c:v>
                </c:pt>
                <c:pt idx="11">
                  <c:v>6.2916278839111493E-3</c:v>
                </c:pt>
                <c:pt idx="12">
                  <c:v>1.6928911209106466E-2</c:v>
                </c:pt>
                <c:pt idx="13">
                  <c:v>1.1665582656860378E-2</c:v>
                </c:pt>
                <c:pt idx="14">
                  <c:v>1.9898951053619406E-2</c:v>
                </c:pt>
                <c:pt idx="15">
                  <c:v>2.5680571794509891E-2</c:v>
                </c:pt>
                <c:pt idx="16">
                  <c:v>2.7353435754776011E-2</c:v>
                </c:pt>
                <c:pt idx="17">
                  <c:v>2.6426970958709758E-2</c:v>
                </c:pt>
                <c:pt idx="18">
                  <c:v>9.3626081943512171E-3</c:v>
                </c:pt>
                <c:pt idx="19">
                  <c:v>2.1468877792358402E-2</c:v>
                </c:pt>
                <c:pt idx="20">
                  <c:v>3.679654002189639E-2</c:v>
                </c:pt>
                <c:pt idx="21">
                  <c:v>4.5989602804183974E-2</c:v>
                </c:pt>
                <c:pt idx="22">
                  <c:v>5.6281283497810364E-2</c:v>
                </c:pt>
                <c:pt idx="23">
                  <c:v>5.0401568412780762E-2</c:v>
                </c:pt>
                <c:pt idx="24">
                  <c:v>4.7600895166397067E-2</c:v>
                </c:pt>
                <c:pt idx="25">
                  <c:v>4.8721432685852002E-2</c:v>
                </c:pt>
                <c:pt idx="26">
                  <c:v>4.4573873281478875E-2</c:v>
                </c:pt>
                <c:pt idx="27">
                  <c:v>4.4154256582260076E-2</c:v>
                </c:pt>
                <c:pt idx="28">
                  <c:v>4.5578747987747185E-2</c:v>
                </c:pt>
                <c:pt idx="29">
                  <c:v>4.1843116283416762E-2</c:v>
                </c:pt>
                <c:pt idx="30">
                  <c:v>4.0708839893341141E-2</c:v>
                </c:pt>
                <c:pt idx="31">
                  <c:v>7.5868368148803794E-2</c:v>
                </c:pt>
                <c:pt idx="32">
                  <c:v>8.9859962463379114E-2</c:v>
                </c:pt>
                <c:pt idx="33">
                  <c:v>6.9293707609176719E-2</c:v>
                </c:pt>
                <c:pt idx="34">
                  <c:v>0.10961100459098816</c:v>
                </c:pt>
                <c:pt idx="35">
                  <c:v>8.8535130023956451E-2</c:v>
                </c:pt>
                <c:pt idx="36">
                  <c:v>6.6276013851165799E-2</c:v>
                </c:pt>
                <c:pt idx="37">
                  <c:v>8.0630570650100694E-2</c:v>
                </c:pt>
                <c:pt idx="38">
                  <c:v>5.6792408227920609E-2</c:v>
                </c:pt>
                <c:pt idx="39">
                  <c:v>2.9111474752426151E-2</c:v>
                </c:pt>
                <c:pt idx="40">
                  <c:v>1.6052424907684333E-2</c:v>
                </c:pt>
                <c:pt idx="41">
                  <c:v>3.9259850978851346E-2</c:v>
                </c:pt>
                <c:pt idx="42">
                  <c:v>6.0681343078613281E-2</c:v>
                </c:pt>
                <c:pt idx="43">
                  <c:v>7.1458876132965088E-2</c:v>
                </c:pt>
                <c:pt idx="44">
                  <c:v>5.1645517349243164E-2</c:v>
                </c:pt>
                <c:pt idx="45">
                  <c:v>5.7176083326339784E-2</c:v>
                </c:pt>
                <c:pt idx="46">
                  <c:v>5.7130098342895522E-2</c:v>
                </c:pt>
                <c:pt idx="47">
                  <c:v>5.7257801294326803E-2</c:v>
                </c:pt>
                <c:pt idx="48">
                  <c:v>1.0218143463134759E-2</c:v>
                </c:pt>
                <c:pt idx="49">
                  <c:v>2.6964753866195679E-2</c:v>
                </c:pt>
                <c:pt idx="50">
                  <c:v>3.3131480216979994E-2</c:v>
                </c:pt>
                <c:pt idx="51">
                  <c:v>2.4517089128494266E-2</c:v>
                </c:pt>
                <c:pt idx="52">
                  <c:v>5.2146792411804199E-2</c:v>
                </c:pt>
                <c:pt idx="53">
                  <c:v>7.2964519262313884E-2</c:v>
                </c:pt>
                <c:pt idx="54">
                  <c:v>7.8586131334304823E-2</c:v>
                </c:pt>
                <c:pt idx="55">
                  <c:v>9.5195680856704684E-2</c:v>
                </c:pt>
                <c:pt idx="56">
                  <c:v>0.10324949026107789</c:v>
                </c:pt>
              </c:numCache>
            </c:numRef>
          </c:val>
        </c:ser>
        <c:marker val="1"/>
        <c:axId val="211609856"/>
        <c:axId val="211619840"/>
      </c:lineChart>
      <c:dateAx>
        <c:axId val="211609856"/>
        <c:scaling>
          <c:orientation val="minMax"/>
        </c:scaling>
        <c:axPos val="b"/>
        <c:numFmt formatCode="mmm\-yy" sourceLinked="1"/>
        <c:maj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ja-JP"/>
            </a:pPr>
            <a:endParaRPr lang="ja-JP"/>
          </a:p>
        </c:txPr>
        <c:crossAx val="211619840"/>
        <c:crosses val="autoZero"/>
        <c:auto val="1"/>
        <c:lblOffset val="100"/>
        <c:baseTimeUnit val="months"/>
      </c:dateAx>
      <c:valAx>
        <c:axId val="211619840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Active Cumulative Return</a:t>
                </a:r>
              </a:p>
            </c:rich>
          </c:tx>
          <c:layout>
            <c:manualLayout>
              <c:xMode val="edge"/>
              <c:yMode val="edge"/>
              <c:x val="5.0505050505050475E-3"/>
              <c:y val="0.25000083322917982"/>
            </c:manualLayout>
          </c:layout>
          <c:spPr>
            <a:noFill/>
            <a:ln w="25400">
              <a:noFill/>
            </a:ln>
          </c:spPr>
        </c:title>
        <c:numFmt formatCode="0.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11609856"/>
        <c:crosses val="autoZero"/>
        <c:crossBetween val="between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83923221718652"/>
          <c:y val="0.21428654751489429"/>
          <c:w val="0.11010111614836016"/>
          <c:h val="0.1587305753447485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ja-JP"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6.8686936441501492E-2"/>
          <c:y val="8.3333656271919465E-2"/>
          <c:w val="0.81212201322010569"/>
          <c:h val="0.77778079187124827"/>
        </c:manualLayout>
      </c:layout>
      <c:barChart>
        <c:barDir val="col"/>
        <c:grouping val="clustered"/>
        <c:ser>
          <c:idx val="2"/>
          <c:order val="0"/>
          <c:tx>
            <c:v>Active Return</c:v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'Fortune SGAM Selected Sectors China CSI 300 201206 CNY PA Output.xls'!Smy_Date</c:f>
              <c:numCache>
                <c:formatCode>mmm\-yy</c:formatCode>
                <c:ptCount val="57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  <c:pt idx="54">
                  <c:v>41121</c:v>
                </c:pt>
                <c:pt idx="55">
                  <c:v>41152</c:v>
                </c:pt>
                <c:pt idx="56">
                  <c:v>41182</c:v>
                </c:pt>
              </c:numCache>
            </c:numRef>
          </c:cat>
          <c:val>
            <c:numRef>
              <c:f>'Fortune SGAM Selected Sectors China CSI 300 201206 CNY PA Output.xls'!Smy_ActRtnBC</c:f>
              <c:numCache>
                <c:formatCode>0.0%</c:formatCode>
                <c:ptCount val="57"/>
                <c:pt idx="0">
                  <c:v>1.3234451413154607E-2</c:v>
                </c:pt>
                <c:pt idx="1">
                  <c:v>-1.595614850521088E-2</c:v>
                </c:pt>
                <c:pt idx="2">
                  <c:v>2.3042857646942152E-3</c:v>
                </c:pt>
                <c:pt idx="3">
                  <c:v>2.1245924755930911E-2</c:v>
                </c:pt>
                <c:pt idx="4">
                  <c:v>-1.2789815664291395E-3</c:v>
                </c:pt>
                <c:pt idx="5">
                  <c:v>-1.5117987990379318E-2</c:v>
                </c:pt>
                <c:pt idx="6">
                  <c:v>1.030953601002694E-3</c:v>
                </c:pt>
                <c:pt idx="7">
                  <c:v>6.7367702722549499E-3</c:v>
                </c:pt>
                <c:pt idx="8">
                  <c:v>2.2630218416452477E-2</c:v>
                </c:pt>
                <c:pt idx="9">
                  <c:v>-1.6882866621017491E-2</c:v>
                </c:pt>
                <c:pt idx="10">
                  <c:v>1.6283221542835263E-2</c:v>
                </c:pt>
                <c:pt idx="11">
                  <c:v>-7.9761166125536069E-3</c:v>
                </c:pt>
                <c:pt idx="12">
                  <c:v>2.8204485774040222E-2</c:v>
                </c:pt>
                <c:pt idx="13">
                  <c:v>-1.5468642115592957E-2</c:v>
                </c:pt>
                <c:pt idx="14">
                  <c:v>1.4848262071609481E-2</c:v>
                </c:pt>
                <c:pt idx="15">
                  <c:v>9.2505030333995941E-3</c:v>
                </c:pt>
                <c:pt idx="16">
                  <c:v>2.0165368914604217E-4</c:v>
                </c:pt>
                <c:pt idx="17">
                  <c:v>-9.4133615493774466E-3</c:v>
                </c:pt>
                <c:pt idx="18">
                  <c:v>-3.3902004361152628E-2</c:v>
                </c:pt>
                <c:pt idx="19">
                  <c:v>1.9166722893714926E-2</c:v>
                </c:pt>
                <c:pt idx="20">
                  <c:v>2.3848824203014381E-2</c:v>
                </c:pt>
                <c:pt idx="21">
                  <c:v>9.1011151671409607E-3</c:v>
                </c:pt>
                <c:pt idx="22">
                  <c:v>1.0107368230819707E-2</c:v>
                </c:pt>
                <c:pt idx="23">
                  <c:v>-8.8088801130652618E-3</c:v>
                </c:pt>
                <c:pt idx="24">
                  <c:v>3.2247081398963963E-3</c:v>
                </c:pt>
                <c:pt idx="25">
                  <c:v>-1.5821680426597614E-4</c:v>
                </c:pt>
                <c:pt idx="26">
                  <c:v>-7.2442451491952003E-3</c:v>
                </c:pt>
                <c:pt idx="27">
                  <c:v>4.6988204121589704E-3</c:v>
                </c:pt>
                <c:pt idx="28">
                  <c:v>8.0650970339775259E-3</c:v>
                </c:pt>
                <c:pt idx="29">
                  <c:v>-8.5211545228958162E-4</c:v>
                </c:pt>
                <c:pt idx="30">
                  <c:v>-1.1577770113945021E-2</c:v>
                </c:pt>
                <c:pt idx="31">
                  <c:v>5.5474422872066512E-2</c:v>
                </c:pt>
                <c:pt idx="32">
                  <c:v>1.9400380551815061E-2</c:v>
                </c:pt>
                <c:pt idx="33">
                  <c:v>-4.8700347542762763E-2</c:v>
                </c:pt>
                <c:pt idx="34">
                  <c:v>5.9656433761119884E-2</c:v>
                </c:pt>
                <c:pt idx="35">
                  <c:v>-2.7857793495059062E-2</c:v>
                </c:pt>
                <c:pt idx="36">
                  <c:v>-2.8878936544060745E-2</c:v>
                </c:pt>
                <c:pt idx="37">
                  <c:v>1.5769425779581091E-2</c:v>
                </c:pt>
                <c:pt idx="38">
                  <c:v>-3.182344883680345E-2</c:v>
                </c:pt>
                <c:pt idx="39">
                  <c:v>-3.8020025938749313E-2</c:v>
                </c:pt>
                <c:pt idx="40">
                  <c:v>-1.6612172126770023E-2</c:v>
                </c:pt>
                <c:pt idx="41">
                  <c:v>3.6255635321140296E-2</c:v>
                </c:pt>
                <c:pt idx="42">
                  <c:v>3.3448643982410445E-2</c:v>
                </c:pt>
                <c:pt idx="43">
                  <c:v>1.9681451842188877E-2</c:v>
                </c:pt>
                <c:pt idx="44">
                  <c:v>-1.9825167953968072E-2</c:v>
                </c:pt>
                <c:pt idx="45">
                  <c:v>5.7324953377246917E-3</c:v>
                </c:pt>
                <c:pt idx="46">
                  <c:v>5.8186762034893097E-3</c:v>
                </c:pt>
                <c:pt idx="47">
                  <c:v>7.0487894117832288E-3</c:v>
                </c:pt>
                <c:pt idx="48">
                  <c:v>-9.2356741428375203E-2</c:v>
                </c:pt>
                <c:pt idx="49">
                  <c:v>3.0853353440761611E-2</c:v>
                </c:pt>
                <c:pt idx="50">
                  <c:v>1.4047037810087207E-2</c:v>
                </c:pt>
                <c:pt idx="51">
                  <c:v>-2.0235039293766032E-2</c:v>
                </c:pt>
                <c:pt idx="52">
                  <c:v>4.8526734113693334E-2</c:v>
                </c:pt>
                <c:pt idx="53">
                  <c:v>3.9627149701118476E-2</c:v>
                </c:pt>
                <c:pt idx="54">
                  <c:v>1.547771692276001E-2</c:v>
                </c:pt>
                <c:pt idx="55">
                  <c:v>3.6524645984172842E-2</c:v>
                </c:pt>
                <c:pt idx="56">
                  <c:v>7.5219571590423584E-3</c:v>
                </c:pt>
              </c:numCache>
            </c:numRef>
          </c:val>
        </c:ser>
        <c:ser>
          <c:idx val="0"/>
          <c:order val="1"/>
          <c:tx>
            <c:v>Portfolio Return</c:v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'Fortune SGAM Selected Sectors China CSI 300 201206 CNY PA Output.xls'!Smy_PortRtnBC</c:f>
              <c:numCache>
                <c:formatCode>0.0%</c:formatCode>
                <c:ptCount val="57"/>
                <c:pt idx="0">
                  <c:v>-0.11667403578758256</c:v>
                </c:pt>
                <c:pt idx="1">
                  <c:v>1.8285966943949459E-3</c:v>
                </c:pt>
                <c:pt idx="2">
                  <c:v>-0.19111332297325132</c:v>
                </c:pt>
                <c:pt idx="3">
                  <c:v>5.0665717571973801E-2</c:v>
                </c:pt>
                <c:pt idx="4">
                  <c:v>-8.0445401370525332E-2</c:v>
                </c:pt>
                <c:pt idx="5">
                  <c:v>-0.23343706130981445</c:v>
                </c:pt>
                <c:pt idx="6">
                  <c:v>1.0864445008337524E-2</c:v>
                </c:pt>
                <c:pt idx="7">
                  <c:v>-0.141352489590645</c:v>
                </c:pt>
                <c:pt idx="8">
                  <c:v>-5.1332626491785112E-2</c:v>
                </c:pt>
                <c:pt idx="9">
                  <c:v>-0.28197604417800931</c:v>
                </c:pt>
                <c:pt idx="10">
                  <c:v>0.12463441491127029</c:v>
                </c:pt>
                <c:pt idx="11">
                  <c:v>-3.3063488081097603E-3</c:v>
                </c:pt>
                <c:pt idx="12">
                  <c:v>0.14391654729843156</c:v>
                </c:pt>
                <c:pt idx="13">
                  <c:v>4.0859982371330282E-2</c:v>
                </c:pt>
                <c:pt idx="14">
                  <c:v>0.18817806243896484</c:v>
                </c:pt>
                <c:pt idx="15">
                  <c:v>6.8738460540771512E-2</c:v>
                </c:pt>
                <c:pt idx="16">
                  <c:v>6.1172030866146164E-2</c:v>
                </c:pt>
                <c:pt idx="17">
                  <c:v>0.15070843696594269</c:v>
                </c:pt>
                <c:pt idx="18">
                  <c:v>0.15251566469669359</c:v>
                </c:pt>
                <c:pt idx="19">
                  <c:v>-0.21822211146354675</c:v>
                </c:pt>
                <c:pt idx="20">
                  <c:v>8.8558815419674156E-2</c:v>
                </c:pt>
                <c:pt idx="21">
                  <c:v>0.10157900303602219</c:v>
                </c:pt>
                <c:pt idx="22">
                  <c:v>7.9864598810672843E-2</c:v>
                </c:pt>
                <c:pt idx="23">
                  <c:v>5.1723532378673553E-3</c:v>
                </c:pt>
                <c:pt idx="24">
                  <c:v>-0.10101340711116791</c:v>
                </c:pt>
                <c:pt idx="25">
                  <c:v>2.5654906406998641E-2</c:v>
                </c:pt>
                <c:pt idx="26">
                  <c:v>1.1919767595827581E-2</c:v>
                </c:pt>
                <c:pt idx="27">
                  <c:v>-7.9538017511367812E-2</c:v>
                </c:pt>
                <c:pt idx="28">
                  <c:v>-7.9008005559444483E-2</c:v>
                </c:pt>
                <c:pt idx="29">
                  <c:v>-7.1563296020031072E-2</c:v>
                </c:pt>
                <c:pt idx="30">
                  <c:v>0.11588948965072612</c:v>
                </c:pt>
                <c:pt idx="31">
                  <c:v>6.9655738770961761E-2</c:v>
                </c:pt>
                <c:pt idx="32">
                  <c:v>3.3308491110801655E-2</c:v>
                </c:pt>
                <c:pt idx="33">
                  <c:v>9.5851391553878992E-2</c:v>
                </c:pt>
                <c:pt idx="34">
                  <c:v>-8.5647916421294247E-3</c:v>
                </c:pt>
                <c:pt idx="35">
                  <c:v>-2.9878744855523158E-2</c:v>
                </c:pt>
                <c:pt idx="36">
                  <c:v>-4.3407402932643967E-2</c:v>
                </c:pt>
                <c:pt idx="37">
                  <c:v>6.7061066627502469E-2</c:v>
                </c:pt>
                <c:pt idx="38">
                  <c:v>-3.4893717616796563E-2</c:v>
                </c:pt>
                <c:pt idx="39">
                  <c:v>-4.6476848423480911E-2</c:v>
                </c:pt>
                <c:pt idx="40">
                  <c:v>-7.5921207666397095E-2</c:v>
                </c:pt>
                <c:pt idx="41">
                  <c:v>5.8204866945743582E-2</c:v>
                </c:pt>
                <c:pt idx="42">
                  <c:v>1.074424665421248E-2</c:v>
                </c:pt>
                <c:pt idx="43">
                  <c:v>-2.1395878866314923E-2</c:v>
                </c:pt>
                <c:pt idx="44">
                  <c:v>-0.11403758823871613</c:v>
                </c:pt>
                <c:pt idx="45">
                  <c:v>4.7933630645275199E-2</c:v>
                </c:pt>
                <c:pt idx="46">
                  <c:v>-5.7328138500452042E-2</c:v>
                </c:pt>
                <c:pt idx="47">
                  <c:v>-6.1965908855199814E-2</c:v>
                </c:pt>
                <c:pt idx="48">
                  <c:v>-4.0146932005882284E-2</c:v>
                </c:pt>
                <c:pt idx="49">
                  <c:v>9.9802240729331998E-2</c:v>
                </c:pt>
                <c:pt idx="50">
                  <c:v>-5.5151540786027846E-2</c:v>
                </c:pt>
                <c:pt idx="51">
                  <c:v>4.974702745676049E-2</c:v>
                </c:pt>
                <c:pt idx="52">
                  <c:v>5.2866071462631357E-2</c:v>
                </c:pt>
                <c:pt idx="53">
                  <c:v>-1.4952327124774456E-2</c:v>
                </c:pt>
                <c:pt idx="54">
                  <c:v>-3.2256368547678035E-2</c:v>
                </c:pt>
                <c:pt idx="55">
                  <c:v>-1.6696663573384282E-2</c:v>
                </c:pt>
                <c:pt idx="56">
                  <c:v>4.7895226627588355E-2</c:v>
                </c:pt>
              </c:numCache>
            </c:numRef>
          </c:val>
        </c:ser>
        <c:ser>
          <c:idx val="1"/>
          <c:order val="2"/>
          <c:tx>
            <c:v>Benchmark Return</c:v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'Fortune SGAM Selected Sectors China CSI 300 201206 CNY PA Output.xls'!Smy_BMRtnBC</c:f>
              <c:numCache>
                <c:formatCode>0.0%</c:formatCode>
                <c:ptCount val="57"/>
                <c:pt idx="0">
                  <c:v>-0.12990848720073717</c:v>
                </c:pt>
                <c:pt idx="1">
                  <c:v>1.7784744501113895E-2</c:v>
                </c:pt>
                <c:pt idx="2">
                  <c:v>-0.19341760873794575</c:v>
                </c:pt>
                <c:pt idx="3">
                  <c:v>2.9419792816042924E-2</c:v>
                </c:pt>
                <c:pt idx="4">
                  <c:v>-7.9166419804096388E-2</c:v>
                </c:pt>
                <c:pt idx="5">
                  <c:v>-0.21831907331943534</c:v>
                </c:pt>
                <c:pt idx="6">
                  <c:v>9.8334914073348045E-3</c:v>
                </c:pt>
                <c:pt idx="7">
                  <c:v>-0.14808925986290011</c:v>
                </c:pt>
                <c:pt idx="8">
                  <c:v>-7.3962844908237513E-2</c:v>
                </c:pt>
                <c:pt idx="9">
                  <c:v>-0.26509317755699124</c:v>
                </c:pt>
                <c:pt idx="10">
                  <c:v>0.10835119336843492</c:v>
                </c:pt>
                <c:pt idx="11">
                  <c:v>4.6697673387825524E-3</c:v>
                </c:pt>
                <c:pt idx="12">
                  <c:v>0.11571206152439115</c:v>
                </c:pt>
                <c:pt idx="13">
                  <c:v>5.6328624486923301E-2</c:v>
                </c:pt>
                <c:pt idx="14">
                  <c:v>0.1733298003673554</c:v>
                </c:pt>
                <c:pt idx="15">
                  <c:v>5.9487957507371951E-2</c:v>
                </c:pt>
                <c:pt idx="16">
                  <c:v>6.0970377177000053E-2</c:v>
                </c:pt>
                <c:pt idx="17">
                  <c:v>0.16012179851531982</c:v>
                </c:pt>
                <c:pt idx="18">
                  <c:v>0.18641766905784632</c:v>
                </c:pt>
                <c:pt idx="19">
                  <c:v>-0.23738883435726194</c:v>
                </c:pt>
                <c:pt idx="20">
                  <c:v>6.4709991216659574E-2</c:v>
                </c:pt>
                <c:pt idx="21">
                  <c:v>9.2477887868881184E-2</c:v>
                </c:pt>
                <c:pt idx="22">
                  <c:v>6.9757230579853113E-2</c:v>
                </c:pt>
                <c:pt idx="23">
                  <c:v>1.3981233350932603E-2</c:v>
                </c:pt>
                <c:pt idx="24">
                  <c:v>-0.10423811525106438</c:v>
                </c:pt>
                <c:pt idx="25">
                  <c:v>2.5813123211264642E-2</c:v>
                </c:pt>
                <c:pt idx="26">
                  <c:v>1.9164012745022795E-2</c:v>
                </c:pt>
                <c:pt idx="27">
                  <c:v>-8.423683792352675E-2</c:v>
                </c:pt>
                <c:pt idx="28">
                  <c:v>-8.7073102593421964E-2</c:v>
                </c:pt>
                <c:pt idx="29">
                  <c:v>-7.0711180567741422E-2</c:v>
                </c:pt>
                <c:pt idx="30">
                  <c:v>0.12746725976467141</c:v>
                </c:pt>
                <c:pt idx="31">
                  <c:v>1.418131403625012E-2</c:v>
                </c:pt>
                <c:pt idx="32">
                  <c:v>1.3908111490309254E-2</c:v>
                </c:pt>
                <c:pt idx="33">
                  <c:v>0.14455173909664154</c:v>
                </c:pt>
                <c:pt idx="34">
                  <c:v>-6.8221226334571838E-2</c:v>
                </c:pt>
                <c:pt idx="35">
                  <c:v>-2.0209513604641004E-3</c:v>
                </c:pt>
                <c:pt idx="36">
                  <c:v>-1.4528466388583183E-2</c:v>
                </c:pt>
                <c:pt idx="37">
                  <c:v>5.1291640847921455E-2</c:v>
                </c:pt>
                <c:pt idx="38">
                  <c:v>-3.0702673830091953E-3</c:v>
                </c:pt>
                <c:pt idx="39">
                  <c:v>-8.4568215534091187E-3</c:v>
                </c:pt>
                <c:pt idx="40">
                  <c:v>-5.9309035539627124E-2</c:v>
                </c:pt>
                <c:pt idx="41">
                  <c:v>2.1949229761958147E-2</c:v>
                </c:pt>
                <c:pt idx="42">
                  <c:v>-2.2704396396875392E-2</c:v>
                </c:pt>
                <c:pt idx="43">
                  <c:v>-4.1077330708503716E-2</c:v>
                </c:pt>
                <c:pt idx="44">
                  <c:v>-9.421242028474805E-2</c:v>
                </c:pt>
                <c:pt idx="45">
                  <c:v>4.2201135307550375E-2</c:v>
                </c:pt>
                <c:pt idx="46">
                  <c:v>-6.3146814703941373E-2</c:v>
                </c:pt>
                <c:pt idx="47">
                  <c:v>-6.9014698266983115E-2</c:v>
                </c:pt>
                <c:pt idx="48">
                  <c:v>5.2209813147783293E-2</c:v>
                </c:pt>
                <c:pt idx="49">
                  <c:v>6.894888728857039E-2</c:v>
                </c:pt>
                <c:pt idx="50">
                  <c:v>-6.9198578596115112E-2</c:v>
                </c:pt>
                <c:pt idx="51">
                  <c:v>6.9982066750526525E-2</c:v>
                </c:pt>
                <c:pt idx="52">
                  <c:v>4.3393373489379883E-3</c:v>
                </c:pt>
                <c:pt idx="53">
                  <c:v>-5.4579477757215514E-2</c:v>
                </c:pt>
                <c:pt idx="54">
                  <c:v>-4.7734085470438024E-2</c:v>
                </c:pt>
                <c:pt idx="55">
                  <c:v>-5.3221307694911957E-2</c:v>
                </c:pt>
                <c:pt idx="56">
                  <c:v>4.0373269468545907E-2</c:v>
                </c:pt>
              </c:numCache>
            </c:numRef>
          </c:val>
        </c:ser>
        <c:axId val="211651200"/>
        <c:axId val="211677568"/>
      </c:barChart>
      <c:dateAx>
        <c:axId val="211651200"/>
        <c:scaling>
          <c:orientation val="minMax"/>
        </c:scaling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mmm\-yy" sourceLinked="0"/>
        <c:minorTickMark val="out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11677568"/>
        <c:crosses val="autoZero"/>
        <c:auto val="1"/>
        <c:lblOffset val="100"/>
        <c:baseTimeUnit val="months"/>
        <c:majorUnit val="1"/>
        <c:majorTimeUnit val="months"/>
        <c:minorUnit val="3"/>
        <c:minorTimeUnit val="days"/>
      </c:dateAx>
      <c:valAx>
        <c:axId val="211677568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Monthly Active Return</a:t>
                </a:r>
              </a:p>
            </c:rich>
          </c:tx>
          <c:layout>
            <c:manualLayout>
              <c:xMode val="edge"/>
              <c:yMode val="edge"/>
              <c:x val="5.0505050505050475E-3"/>
              <c:y val="0.1904770237053702"/>
            </c:manualLayout>
          </c:layout>
          <c:spPr>
            <a:noFill/>
            <a:ln w="25400">
              <a:noFill/>
            </a:ln>
          </c:spPr>
        </c:title>
        <c:numFmt formatCode="0.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11651200"/>
        <c:crosses val="autoZero"/>
        <c:crossBetween val="between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5859434237388"/>
          <c:y val="8.7302003916177151E-2"/>
          <c:w val="0.10505061109785507"/>
          <c:h val="0.2222230554514021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ja-JP"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tx>
        <c:rich>
          <a:bodyPr/>
          <a:lstStyle/>
          <a:p>
            <a:pPr>
              <a:defRPr lang="ja-JP"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altLang="en-US" dirty="0"/>
              <a:t>Hierarchical Performance Attribution (31-Dec-07 to 30-Sep-12)</a:t>
            </a:r>
          </a:p>
        </c:rich>
      </c:tx>
      <c:layout>
        <c:manualLayout>
          <c:xMode val="edge"/>
          <c:yMode val="edge"/>
          <c:x val="0.28888917386955426"/>
          <c:y val="4.365079365079370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2828364532398724E-2"/>
          <c:y val="0.21031827535293993"/>
          <c:w val="0.79899068713570065"/>
          <c:h val="0.73016155971586549"/>
        </c:manualLayout>
      </c:layout>
      <c:lineChart>
        <c:grouping val="standard"/>
        <c:ser>
          <c:idx val="3"/>
          <c:order val="0"/>
          <c:tx>
            <c:v>Active Return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'Fortune SGAM Selected Sectors China CSI 300 201206 CNY PA Output.xls'!SRDate</c:f>
              <c:numCache>
                <c:formatCode>mmm\-yy</c:formatCode>
                <c:ptCount val="57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  <c:pt idx="54">
                  <c:v>41121</c:v>
                </c:pt>
                <c:pt idx="55">
                  <c:v>41152</c:v>
                </c:pt>
                <c:pt idx="56">
                  <c:v>41182</c:v>
                </c:pt>
              </c:numCache>
            </c:numRef>
          </c:cat>
          <c:val>
            <c:numRef>
              <c:f>'Fortune SGAM Selected Sectors China CSI 300 201206 CNY PA Output.xls'!Smy_CumActRtnBC</c:f>
              <c:numCache>
                <c:formatCode>0.0%</c:formatCode>
                <c:ptCount val="57"/>
                <c:pt idx="0">
                  <c:v>1.3234451413154607E-2</c:v>
                </c:pt>
                <c:pt idx="1">
                  <c:v>-6.2465667724609473E-4</c:v>
                </c:pt>
                <c:pt idx="2">
                  <c:v>1.5353262424468994E-3</c:v>
                </c:pt>
                <c:pt idx="3">
                  <c:v>1.6788676381111166E-2</c:v>
                </c:pt>
                <c:pt idx="4">
                  <c:v>1.4497667551040627E-2</c:v>
                </c:pt>
                <c:pt idx="5">
                  <c:v>8.7720155715942578E-4</c:v>
                </c:pt>
                <c:pt idx="6">
                  <c:v>1.4323592185974119E-3</c:v>
                </c:pt>
                <c:pt idx="7">
                  <c:v>4.8304796218872114E-3</c:v>
                </c:pt>
                <c:pt idx="8">
                  <c:v>1.4886498451232921E-2</c:v>
                </c:pt>
                <c:pt idx="9">
                  <c:v>3.570318222045901E-3</c:v>
                </c:pt>
                <c:pt idx="10">
                  <c:v>9.0609192848205566E-3</c:v>
                </c:pt>
                <c:pt idx="11">
                  <c:v>6.2916278839111493E-3</c:v>
                </c:pt>
                <c:pt idx="12">
                  <c:v>1.6928911209106466E-2</c:v>
                </c:pt>
                <c:pt idx="13">
                  <c:v>1.1665582656860378E-2</c:v>
                </c:pt>
                <c:pt idx="14">
                  <c:v>1.9898951053619406E-2</c:v>
                </c:pt>
                <c:pt idx="15">
                  <c:v>2.5680571794509891E-2</c:v>
                </c:pt>
                <c:pt idx="16">
                  <c:v>2.7353435754776011E-2</c:v>
                </c:pt>
                <c:pt idx="17">
                  <c:v>2.6426970958709758E-2</c:v>
                </c:pt>
                <c:pt idx="18">
                  <c:v>9.3626081943512171E-3</c:v>
                </c:pt>
                <c:pt idx="19">
                  <c:v>2.1468877792358402E-2</c:v>
                </c:pt>
                <c:pt idx="20">
                  <c:v>3.679654002189639E-2</c:v>
                </c:pt>
                <c:pt idx="21">
                  <c:v>4.5989602804183974E-2</c:v>
                </c:pt>
                <c:pt idx="22">
                  <c:v>5.6281283497810364E-2</c:v>
                </c:pt>
                <c:pt idx="23">
                  <c:v>5.0401568412780762E-2</c:v>
                </c:pt>
                <c:pt idx="24">
                  <c:v>4.7600895166397067E-2</c:v>
                </c:pt>
                <c:pt idx="25">
                  <c:v>4.8721432685852002E-2</c:v>
                </c:pt>
                <c:pt idx="26">
                  <c:v>4.4573873281478875E-2</c:v>
                </c:pt>
                <c:pt idx="27">
                  <c:v>4.4154256582260076E-2</c:v>
                </c:pt>
                <c:pt idx="28">
                  <c:v>4.5578747987747185E-2</c:v>
                </c:pt>
                <c:pt idx="29">
                  <c:v>4.1843116283416762E-2</c:v>
                </c:pt>
                <c:pt idx="30">
                  <c:v>4.0708839893341141E-2</c:v>
                </c:pt>
                <c:pt idx="31">
                  <c:v>7.5868368148803794E-2</c:v>
                </c:pt>
                <c:pt idx="32">
                  <c:v>8.9859962463379114E-2</c:v>
                </c:pt>
                <c:pt idx="33">
                  <c:v>6.9293707609176719E-2</c:v>
                </c:pt>
                <c:pt idx="34">
                  <c:v>0.10961100459098816</c:v>
                </c:pt>
                <c:pt idx="35">
                  <c:v>8.8535130023956451E-2</c:v>
                </c:pt>
                <c:pt idx="36">
                  <c:v>6.6276013851165799E-2</c:v>
                </c:pt>
                <c:pt idx="37">
                  <c:v>8.0630570650100694E-2</c:v>
                </c:pt>
                <c:pt idx="38">
                  <c:v>5.6792408227920609E-2</c:v>
                </c:pt>
                <c:pt idx="39">
                  <c:v>2.9111474752426151E-2</c:v>
                </c:pt>
                <c:pt idx="40">
                  <c:v>1.6052424907684333E-2</c:v>
                </c:pt>
                <c:pt idx="41">
                  <c:v>3.9259850978851346E-2</c:v>
                </c:pt>
                <c:pt idx="42">
                  <c:v>6.0681343078613281E-2</c:v>
                </c:pt>
                <c:pt idx="43">
                  <c:v>7.1458876132965088E-2</c:v>
                </c:pt>
                <c:pt idx="44">
                  <c:v>5.1645517349243164E-2</c:v>
                </c:pt>
                <c:pt idx="45">
                  <c:v>5.7176083326339784E-2</c:v>
                </c:pt>
                <c:pt idx="46">
                  <c:v>5.7130098342895522E-2</c:v>
                </c:pt>
                <c:pt idx="47">
                  <c:v>5.7257801294326803E-2</c:v>
                </c:pt>
                <c:pt idx="48">
                  <c:v>1.0218143463134759E-2</c:v>
                </c:pt>
                <c:pt idx="49">
                  <c:v>2.6964753866195679E-2</c:v>
                </c:pt>
                <c:pt idx="50">
                  <c:v>3.3131480216979994E-2</c:v>
                </c:pt>
                <c:pt idx="51">
                  <c:v>2.4517089128494266E-2</c:v>
                </c:pt>
                <c:pt idx="52">
                  <c:v>5.2146792411804199E-2</c:v>
                </c:pt>
                <c:pt idx="53">
                  <c:v>7.2964519262313884E-2</c:v>
                </c:pt>
                <c:pt idx="54">
                  <c:v>7.8586131334304823E-2</c:v>
                </c:pt>
                <c:pt idx="55">
                  <c:v>9.5195680856704684E-2</c:v>
                </c:pt>
                <c:pt idx="56">
                  <c:v>0.10324949026107789</c:v>
                </c:pt>
              </c:numCache>
            </c:numRef>
          </c:val>
        </c:ser>
        <c:ser>
          <c:idx val="1"/>
          <c:order val="1"/>
          <c:tx>
            <c:v>Sector</c:v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99CC0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val>
            <c:numRef>
              <c:f>'Fortune SGAM Selected Sectors China CSI 300 201206 CNY PA Output.xls'!SRcumActSector_rtn</c:f>
              <c:numCache>
                <c:formatCode>0.0%</c:formatCode>
                <c:ptCount val="57"/>
                <c:pt idx="0">
                  <c:v>6.3817724585533237E-3</c:v>
                </c:pt>
                <c:pt idx="1">
                  <c:v>1.4609404606744647E-3</c:v>
                </c:pt>
                <c:pt idx="2">
                  <c:v>3.7588228005915919E-3</c:v>
                </c:pt>
                <c:pt idx="3">
                  <c:v>1.8531495006755012E-3</c:v>
                </c:pt>
                <c:pt idx="4">
                  <c:v>3.5717622376978402E-3</c:v>
                </c:pt>
                <c:pt idx="5">
                  <c:v>-3.4827161580324238E-3</c:v>
                </c:pt>
                <c:pt idx="6">
                  <c:v>-5.867183208465571E-3</c:v>
                </c:pt>
                <c:pt idx="7">
                  <c:v>-7.6906443573534489E-3</c:v>
                </c:pt>
                <c:pt idx="8">
                  <c:v>-5.3231837227940594E-3</c:v>
                </c:pt>
                <c:pt idx="9">
                  <c:v>-5.2045667544007362E-3</c:v>
                </c:pt>
                <c:pt idx="10">
                  <c:v>-8.2100369036197766E-3</c:v>
                </c:pt>
                <c:pt idx="11">
                  <c:v>-7.6072379015386113E-3</c:v>
                </c:pt>
                <c:pt idx="12">
                  <c:v>-6.6032717004418486E-3</c:v>
                </c:pt>
                <c:pt idx="13">
                  <c:v>-9.7739854827523232E-3</c:v>
                </c:pt>
                <c:pt idx="14">
                  <c:v>-1.0860966518521304E-2</c:v>
                </c:pt>
                <c:pt idx="15">
                  <c:v>-9.6184322610497648E-3</c:v>
                </c:pt>
                <c:pt idx="16">
                  <c:v>-9.7538959234953048E-3</c:v>
                </c:pt>
                <c:pt idx="17">
                  <c:v>-9.549721144139765E-3</c:v>
                </c:pt>
                <c:pt idx="18">
                  <c:v>-2.261328324675561E-2</c:v>
                </c:pt>
                <c:pt idx="19">
                  <c:v>-1.1033784598112131E-2</c:v>
                </c:pt>
                <c:pt idx="20">
                  <c:v>-7.9130018129944905E-3</c:v>
                </c:pt>
                <c:pt idx="21">
                  <c:v>-8.6287893354892922E-3</c:v>
                </c:pt>
                <c:pt idx="22">
                  <c:v>-8.752308785915373E-3</c:v>
                </c:pt>
                <c:pt idx="23">
                  <c:v>-5.863148719072348E-3</c:v>
                </c:pt>
                <c:pt idx="24">
                  <c:v>-2.4550817906856572E-3</c:v>
                </c:pt>
                <c:pt idx="25">
                  <c:v>-1.3516610488295555E-3</c:v>
                </c:pt>
                <c:pt idx="26">
                  <c:v>-1.0653967037796974E-3</c:v>
                </c:pt>
                <c:pt idx="27">
                  <c:v>2.0502449478954111E-3</c:v>
                </c:pt>
                <c:pt idx="28">
                  <c:v>5.1613044925034107E-3</c:v>
                </c:pt>
                <c:pt idx="29">
                  <c:v>3.8735638372600118E-3</c:v>
                </c:pt>
                <c:pt idx="30">
                  <c:v>5.5042812600731884E-3</c:v>
                </c:pt>
                <c:pt idx="31">
                  <c:v>1.6034482046961791E-2</c:v>
                </c:pt>
                <c:pt idx="32">
                  <c:v>2.2121507674455684E-2</c:v>
                </c:pt>
                <c:pt idx="33">
                  <c:v>1.3607385568320763E-2</c:v>
                </c:pt>
                <c:pt idx="34">
                  <c:v>2.4649703875184087E-2</c:v>
                </c:pt>
                <c:pt idx="35">
                  <c:v>1.5186768956482421E-2</c:v>
                </c:pt>
                <c:pt idx="36">
                  <c:v>1.6966996714472781E-2</c:v>
                </c:pt>
                <c:pt idx="37">
                  <c:v>2.7482414618134523E-2</c:v>
                </c:pt>
                <c:pt idx="38">
                  <c:v>1.1420207098126424E-2</c:v>
                </c:pt>
                <c:pt idx="39">
                  <c:v>1.9542435184121158E-3</c:v>
                </c:pt>
                <c:pt idx="40">
                  <c:v>1.2373714707791799E-3</c:v>
                </c:pt>
                <c:pt idx="41">
                  <c:v>7.1417852304875851E-3</c:v>
                </c:pt>
                <c:pt idx="42">
                  <c:v>1.242356095463038E-2</c:v>
                </c:pt>
                <c:pt idx="43">
                  <c:v>1.0676945559680458E-2</c:v>
                </c:pt>
                <c:pt idx="44">
                  <c:v>1.1090584099292776E-2</c:v>
                </c:pt>
                <c:pt idx="45">
                  <c:v>6.9016939960420305E-3</c:v>
                </c:pt>
                <c:pt idx="46">
                  <c:v>8.8051930069923557E-3</c:v>
                </c:pt>
                <c:pt idx="47">
                  <c:v>2.2047983948141362E-3</c:v>
                </c:pt>
                <c:pt idx="48">
                  <c:v>-9.6769677475094795E-3</c:v>
                </c:pt>
                <c:pt idx="49">
                  <c:v>-4.9366238527000054E-3</c:v>
                </c:pt>
                <c:pt idx="50">
                  <c:v>-3.5372325219214028E-3</c:v>
                </c:pt>
                <c:pt idx="51">
                  <c:v>-5.2509699016809516E-3</c:v>
                </c:pt>
                <c:pt idx="52">
                  <c:v>-5.74471615254879E-3</c:v>
                </c:pt>
                <c:pt idx="53">
                  <c:v>1.0936235776171088E-3</c:v>
                </c:pt>
                <c:pt idx="54">
                  <c:v>-4.179747309535747E-3</c:v>
                </c:pt>
                <c:pt idx="55">
                  <c:v>-8.8643899653107069E-4</c:v>
                </c:pt>
                <c:pt idx="56">
                  <c:v>-8.8474171934649543E-4</c:v>
                </c:pt>
              </c:numCache>
            </c:numRef>
          </c:val>
        </c:ser>
        <c:ser>
          <c:idx val="2"/>
          <c:order val="2"/>
          <c:tx>
            <c:v>Style</c:v>
          </c:tx>
          <c:spPr>
            <a:ln w="25400">
              <a:solidFill>
                <a:srgbClr val="3366FF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val>
            <c:numRef>
              <c:f>'Fortune SGAM Selected Sectors China CSI 300 201206 CNY PA Output.xls'!SRcumActStyle_rtn</c:f>
              <c:numCache>
                <c:formatCode>0.0%</c:formatCode>
                <c:ptCount val="57"/>
                <c:pt idx="0">
                  <c:v>8.5137132555246544E-3</c:v>
                </c:pt>
                <c:pt idx="1">
                  <c:v>6.0708951205015269E-3</c:v>
                </c:pt>
                <c:pt idx="2">
                  <c:v>1.044743508100511E-2</c:v>
                </c:pt>
                <c:pt idx="3">
                  <c:v>1.4910693280398846E-2</c:v>
                </c:pt>
                <c:pt idx="4">
                  <c:v>1.1557416059076779E-2</c:v>
                </c:pt>
                <c:pt idx="5">
                  <c:v>1.2481534853577628E-2</c:v>
                </c:pt>
                <c:pt idx="6">
                  <c:v>1.7554175108671195E-2</c:v>
                </c:pt>
                <c:pt idx="7">
                  <c:v>1.9096441566944122E-2</c:v>
                </c:pt>
                <c:pt idx="8">
                  <c:v>1.9826214760541919E-2</c:v>
                </c:pt>
                <c:pt idx="9">
                  <c:v>1.2016074731945993E-2</c:v>
                </c:pt>
                <c:pt idx="10">
                  <c:v>1.2241788208484667E-2</c:v>
                </c:pt>
                <c:pt idx="11">
                  <c:v>1.297364849597216E-2</c:v>
                </c:pt>
                <c:pt idx="12">
                  <c:v>1.552795805037022E-2</c:v>
                </c:pt>
                <c:pt idx="13">
                  <c:v>1.5322959981858741E-2</c:v>
                </c:pt>
                <c:pt idx="14">
                  <c:v>1.9149297848343849E-2</c:v>
                </c:pt>
                <c:pt idx="15">
                  <c:v>1.9199548289179805E-2</c:v>
                </c:pt>
                <c:pt idx="16">
                  <c:v>2.0047783851623563E-2</c:v>
                </c:pt>
                <c:pt idx="17">
                  <c:v>2.1010752767324482E-2</c:v>
                </c:pt>
                <c:pt idx="18">
                  <c:v>2.2493571043014568E-2</c:v>
                </c:pt>
                <c:pt idx="19">
                  <c:v>2.0000644028186802E-2</c:v>
                </c:pt>
                <c:pt idx="20">
                  <c:v>2.3376712575554882E-2</c:v>
                </c:pt>
                <c:pt idx="21">
                  <c:v>2.6571346446871816E-2</c:v>
                </c:pt>
                <c:pt idx="22">
                  <c:v>2.9845926910638809E-2</c:v>
                </c:pt>
                <c:pt idx="23">
                  <c:v>2.3096485063433637E-2</c:v>
                </c:pt>
                <c:pt idx="24">
                  <c:v>2.1250190213322646E-2</c:v>
                </c:pt>
                <c:pt idx="25">
                  <c:v>2.1224059164524082E-2</c:v>
                </c:pt>
                <c:pt idx="26">
                  <c:v>2.1832503378391276E-2</c:v>
                </c:pt>
                <c:pt idx="27">
                  <c:v>1.7077984288334846E-2</c:v>
                </c:pt>
                <c:pt idx="28">
                  <c:v>1.5270314179360867E-2</c:v>
                </c:pt>
                <c:pt idx="29">
                  <c:v>1.5714013949036602E-2</c:v>
                </c:pt>
                <c:pt idx="30">
                  <c:v>1.3933718204498301E-2</c:v>
                </c:pt>
                <c:pt idx="31">
                  <c:v>2.2109458222985271E-2</c:v>
                </c:pt>
                <c:pt idx="32">
                  <c:v>2.8045916929841052E-2</c:v>
                </c:pt>
                <c:pt idx="33">
                  <c:v>2.9258979484438896E-2</c:v>
                </c:pt>
                <c:pt idx="34">
                  <c:v>3.3219285309314742E-2</c:v>
                </c:pt>
                <c:pt idx="35">
                  <c:v>3.1767919659614618E-2</c:v>
                </c:pt>
                <c:pt idx="36">
                  <c:v>1.6955368220806125E-2</c:v>
                </c:pt>
                <c:pt idx="37">
                  <c:v>2.4848256260156631E-2</c:v>
                </c:pt>
                <c:pt idx="38">
                  <c:v>2.0561503246426579E-2</c:v>
                </c:pt>
                <c:pt idx="39">
                  <c:v>1.3425706885755067E-2</c:v>
                </c:pt>
                <c:pt idx="40">
                  <c:v>1.4517618343234062E-2</c:v>
                </c:pt>
                <c:pt idx="41">
                  <c:v>2.3403327912092212E-2</c:v>
                </c:pt>
                <c:pt idx="42">
                  <c:v>2.5921117514371924E-2</c:v>
                </c:pt>
                <c:pt idx="43">
                  <c:v>2.8388222679495811E-2</c:v>
                </c:pt>
                <c:pt idx="44">
                  <c:v>1.864185743033888E-2</c:v>
                </c:pt>
                <c:pt idx="45">
                  <c:v>1.8145868554711345E-2</c:v>
                </c:pt>
                <c:pt idx="46">
                  <c:v>1.5948737040162107E-2</c:v>
                </c:pt>
                <c:pt idx="47">
                  <c:v>9.1800661757588508E-3</c:v>
                </c:pt>
                <c:pt idx="48">
                  <c:v>5.37078361958266E-3</c:v>
                </c:pt>
                <c:pt idx="49">
                  <c:v>7.1164909750223194E-3</c:v>
                </c:pt>
                <c:pt idx="50">
                  <c:v>6.9990400224924192E-3</c:v>
                </c:pt>
                <c:pt idx="51">
                  <c:v>7.4627348221838474E-3</c:v>
                </c:pt>
                <c:pt idx="52">
                  <c:v>1.0781935416162042E-2</c:v>
                </c:pt>
                <c:pt idx="53">
                  <c:v>1.2028916738927359E-2</c:v>
                </c:pt>
                <c:pt idx="54">
                  <c:v>9.8620774224400624E-3</c:v>
                </c:pt>
                <c:pt idx="55">
                  <c:v>6.7444564774632454E-3</c:v>
                </c:pt>
                <c:pt idx="56">
                  <c:v>1.1539126746356501E-2</c:v>
                </c:pt>
              </c:numCache>
            </c:numRef>
          </c:val>
        </c:ser>
        <c:ser>
          <c:idx val="4"/>
          <c:order val="3"/>
          <c:tx>
            <c:v>Stock</c:v>
          </c:tx>
          <c:spPr>
            <a:ln w="25400">
              <a:solidFill>
                <a:srgbClr val="8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'Fortune SGAM Selected Sectors China CSI 300 201206 CNY PA Output.xls'!SRcumActStock_rtn</c:f>
              <c:numCache>
                <c:formatCode>0.0%</c:formatCode>
                <c:ptCount val="57"/>
                <c:pt idx="0">
                  <c:v>-1.661042682826521E-3</c:v>
                </c:pt>
                <c:pt idx="1">
                  <c:v>-8.1564961001277195E-3</c:v>
                </c:pt>
                <c:pt idx="2">
                  <c:v>-1.2670934200286865E-2</c:v>
                </c:pt>
                <c:pt idx="3">
                  <c:v>2.4853286959114529E-5</c:v>
                </c:pt>
                <c:pt idx="4">
                  <c:v>-6.3149398192763329E-4</c:v>
                </c:pt>
                <c:pt idx="5">
                  <c:v>-8.1215510144829767E-3</c:v>
                </c:pt>
                <c:pt idx="6">
                  <c:v>-1.0254550725221637E-2</c:v>
                </c:pt>
                <c:pt idx="7">
                  <c:v>-6.5751699730753933E-3</c:v>
                </c:pt>
                <c:pt idx="8">
                  <c:v>3.8358333404175997E-4</c:v>
                </c:pt>
                <c:pt idx="9">
                  <c:v>-3.2411015126854268E-3</c:v>
                </c:pt>
                <c:pt idx="10">
                  <c:v>5.0293020904064231E-3</c:v>
                </c:pt>
                <c:pt idx="11">
                  <c:v>9.2533970018848777E-4</c:v>
                </c:pt>
                <c:pt idx="12">
                  <c:v>8.0044167116284561E-3</c:v>
                </c:pt>
                <c:pt idx="13">
                  <c:v>6.1168395914137415E-3</c:v>
                </c:pt>
                <c:pt idx="14">
                  <c:v>1.1610868386924279E-2</c:v>
                </c:pt>
                <c:pt idx="15">
                  <c:v>1.6099737957119942E-2</c:v>
                </c:pt>
                <c:pt idx="16">
                  <c:v>1.7059870064258582E-2</c:v>
                </c:pt>
                <c:pt idx="17">
                  <c:v>1.4966329559683801E-2</c:v>
                </c:pt>
                <c:pt idx="18">
                  <c:v>9.4827450811863171E-3</c:v>
                </c:pt>
                <c:pt idx="19">
                  <c:v>1.2502406723797321E-2</c:v>
                </c:pt>
                <c:pt idx="20">
                  <c:v>2.133324742317208E-2</c:v>
                </c:pt>
                <c:pt idx="21">
                  <c:v>2.8047500178217891E-2</c:v>
                </c:pt>
                <c:pt idx="22">
                  <c:v>3.5188131034374244E-2</c:v>
                </c:pt>
                <c:pt idx="23">
                  <c:v>3.3168692141771317E-2</c:v>
                </c:pt>
                <c:pt idx="24">
                  <c:v>2.8806265443563503E-2</c:v>
                </c:pt>
                <c:pt idx="25">
                  <c:v>2.8849516063928611E-2</c:v>
                </c:pt>
                <c:pt idx="26">
                  <c:v>2.3807253688573893E-2</c:v>
                </c:pt>
                <c:pt idx="27">
                  <c:v>2.5026408955454826E-2</c:v>
                </c:pt>
                <c:pt idx="28">
                  <c:v>2.5147506967186931E-2</c:v>
                </c:pt>
                <c:pt idx="29">
                  <c:v>2.2255847230553679E-2</c:v>
                </c:pt>
                <c:pt idx="30">
                  <c:v>2.1271187812089976E-2</c:v>
                </c:pt>
                <c:pt idx="31">
                  <c:v>3.7724763154983541E-2</c:v>
                </c:pt>
                <c:pt idx="32">
                  <c:v>3.9692882448434851E-2</c:v>
                </c:pt>
                <c:pt idx="33">
                  <c:v>2.642773836851121E-2</c:v>
                </c:pt>
                <c:pt idx="34">
                  <c:v>5.1742430776357672E-2</c:v>
                </c:pt>
                <c:pt idx="35">
                  <c:v>4.1580870747566216E-2</c:v>
                </c:pt>
                <c:pt idx="36">
                  <c:v>3.2354060560464901E-2</c:v>
                </c:pt>
                <c:pt idx="37">
                  <c:v>2.8300352394580827E-2</c:v>
                </c:pt>
                <c:pt idx="38">
                  <c:v>2.4811120703816438E-2</c:v>
                </c:pt>
                <c:pt idx="39">
                  <c:v>1.373191457241774E-2</c:v>
                </c:pt>
                <c:pt idx="40">
                  <c:v>2.978073316626254E-4</c:v>
                </c:pt>
                <c:pt idx="41">
                  <c:v>8.7151248008012893E-3</c:v>
                </c:pt>
                <c:pt idx="42">
                  <c:v>2.2337060421705301E-2</c:v>
                </c:pt>
                <c:pt idx="43">
                  <c:v>3.2394066452980042E-2</c:v>
                </c:pt>
                <c:pt idx="44">
                  <c:v>2.1913407370448109E-2</c:v>
                </c:pt>
                <c:pt idx="45">
                  <c:v>3.2128885388374342E-2</c:v>
                </c:pt>
                <c:pt idx="46">
                  <c:v>3.2376520335674286E-2</c:v>
                </c:pt>
                <c:pt idx="47">
                  <c:v>4.5873265713453286E-2</c:v>
                </c:pt>
                <c:pt idx="48">
                  <c:v>1.4524661004543304E-2</c:v>
                </c:pt>
                <c:pt idx="49">
                  <c:v>2.4785250425338752E-2</c:v>
                </c:pt>
                <c:pt idx="50">
                  <c:v>2.9669994488358522E-2</c:v>
                </c:pt>
                <c:pt idx="51">
                  <c:v>2.2305648773908639E-2</c:v>
                </c:pt>
                <c:pt idx="52">
                  <c:v>4.7109924256801737E-2</c:v>
                </c:pt>
                <c:pt idx="53">
                  <c:v>5.9842322021722842E-2</c:v>
                </c:pt>
                <c:pt idx="54">
                  <c:v>7.2904147207736983E-2</c:v>
                </c:pt>
                <c:pt idx="55">
                  <c:v>8.9337989687919644E-2</c:v>
                </c:pt>
                <c:pt idx="56">
                  <c:v>9.2595458030700725E-2</c:v>
                </c:pt>
              </c:numCache>
            </c:numRef>
          </c:val>
        </c:ser>
        <c:marker val="1"/>
        <c:axId val="211730816"/>
        <c:axId val="211732352"/>
      </c:lineChart>
      <c:dateAx>
        <c:axId val="211730816"/>
        <c:scaling>
          <c:orientation val="minMax"/>
        </c:scaling>
        <c:axPos val="b"/>
        <c:numFmt formatCode="mmm\-yy" sourceLinked="1"/>
        <c:maj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ja-JP"/>
            </a:pPr>
            <a:endParaRPr lang="ja-JP"/>
          </a:p>
        </c:txPr>
        <c:crossAx val="211732352"/>
        <c:crosses val="autoZero"/>
        <c:auto val="1"/>
        <c:lblOffset val="100"/>
        <c:baseTimeUnit val="months"/>
      </c:dateAx>
      <c:valAx>
        <c:axId val="211732352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Active Cumulative Return</a:t>
                </a:r>
              </a:p>
            </c:rich>
          </c:tx>
          <c:layout>
            <c:manualLayout>
              <c:xMode val="edge"/>
              <c:yMode val="edge"/>
              <c:x val="5.050484324638573E-3"/>
              <c:y val="0.25000083322917982"/>
            </c:manualLayout>
          </c:layout>
          <c:spPr>
            <a:noFill/>
            <a:ln w="25400">
              <a:noFill/>
            </a:ln>
          </c:spPr>
        </c:title>
        <c:numFmt formatCode="0.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11730816"/>
        <c:crosses val="autoZero"/>
        <c:crossBetween val="between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989980079851694"/>
          <c:y val="0.21031829354664047"/>
          <c:w val="0.10505056981883765"/>
          <c:h val="0.30555680539932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ja-JP"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8.2828364532398724E-2"/>
          <c:y val="7.9365386925637771E-2"/>
          <c:w val="0.79899068713570065"/>
          <c:h val="0.78174906121753063"/>
        </c:manualLayout>
      </c:layout>
      <c:barChart>
        <c:barDir val="col"/>
        <c:grouping val="clustered"/>
        <c:ser>
          <c:idx val="7"/>
          <c:order val="0"/>
          <c:tx>
            <c:v>Active Return</c:v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'Fortune SGAM Selected Sectors China CSI 300 201206 CNY PA Output.xls'!SRDate</c:f>
              <c:numCache>
                <c:formatCode>mmm\-yy</c:formatCode>
                <c:ptCount val="57"/>
                <c:pt idx="0">
                  <c:v>39478</c:v>
                </c:pt>
                <c:pt idx="1">
                  <c:v>39507</c:v>
                </c:pt>
                <c:pt idx="2">
                  <c:v>39538</c:v>
                </c:pt>
                <c:pt idx="3">
                  <c:v>39568</c:v>
                </c:pt>
                <c:pt idx="4">
                  <c:v>39599</c:v>
                </c:pt>
                <c:pt idx="5">
                  <c:v>39629</c:v>
                </c:pt>
                <c:pt idx="6">
                  <c:v>39660</c:v>
                </c:pt>
                <c:pt idx="7">
                  <c:v>39691</c:v>
                </c:pt>
                <c:pt idx="8">
                  <c:v>39721</c:v>
                </c:pt>
                <c:pt idx="9">
                  <c:v>39752</c:v>
                </c:pt>
                <c:pt idx="10">
                  <c:v>39782</c:v>
                </c:pt>
                <c:pt idx="11">
                  <c:v>39813</c:v>
                </c:pt>
                <c:pt idx="12">
                  <c:v>39844</c:v>
                </c:pt>
                <c:pt idx="13">
                  <c:v>39872</c:v>
                </c:pt>
                <c:pt idx="14">
                  <c:v>39903</c:v>
                </c:pt>
                <c:pt idx="15">
                  <c:v>39933</c:v>
                </c:pt>
                <c:pt idx="16">
                  <c:v>39964</c:v>
                </c:pt>
                <c:pt idx="17">
                  <c:v>39994</c:v>
                </c:pt>
                <c:pt idx="18">
                  <c:v>40025</c:v>
                </c:pt>
                <c:pt idx="19">
                  <c:v>40056</c:v>
                </c:pt>
                <c:pt idx="20">
                  <c:v>40086</c:v>
                </c:pt>
                <c:pt idx="21">
                  <c:v>40117</c:v>
                </c:pt>
                <c:pt idx="22">
                  <c:v>40147</c:v>
                </c:pt>
                <c:pt idx="23">
                  <c:v>40178</c:v>
                </c:pt>
                <c:pt idx="24">
                  <c:v>40209</c:v>
                </c:pt>
                <c:pt idx="25">
                  <c:v>40237</c:v>
                </c:pt>
                <c:pt idx="26">
                  <c:v>40268</c:v>
                </c:pt>
                <c:pt idx="27">
                  <c:v>40298</c:v>
                </c:pt>
                <c:pt idx="28">
                  <c:v>40329</c:v>
                </c:pt>
                <c:pt idx="29">
                  <c:v>40359</c:v>
                </c:pt>
                <c:pt idx="30">
                  <c:v>40390</c:v>
                </c:pt>
                <c:pt idx="31">
                  <c:v>40421</c:v>
                </c:pt>
                <c:pt idx="32">
                  <c:v>40451</c:v>
                </c:pt>
                <c:pt idx="33">
                  <c:v>40482</c:v>
                </c:pt>
                <c:pt idx="34">
                  <c:v>40512</c:v>
                </c:pt>
                <c:pt idx="35">
                  <c:v>40543</c:v>
                </c:pt>
                <c:pt idx="36">
                  <c:v>40574</c:v>
                </c:pt>
                <c:pt idx="37">
                  <c:v>40602</c:v>
                </c:pt>
                <c:pt idx="38">
                  <c:v>40633</c:v>
                </c:pt>
                <c:pt idx="39">
                  <c:v>40663</c:v>
                </c:pt>
                <c:pt idx="40">
                  <c:v>40694</c:v>
                </c:pt>
                <c:pt idx="41">
                  <c:v>40724</c:v>
                </c:pt>
                <c:pt idx="42">
                  <c:v>40755</c:v>
                </c:pt>
                <c:pt idx="43">
                  <c:v>40786</c:v>
                </c:pt>
                <c:pt idx="44">
                  <c:v>40816</c:v>
                </c:pt>
                <c:pt idx="45">
                  <c:v>40847</c:v>
                </c:pt>
                <c:pt idx="46">
                  <c:v>40877</c:v>
                </c:pt>
                <c:pt idx="47">
                  <c:v>40908</c:v>
                </c:pt>
                <c:pt idx="48">
                  <c:v>40939</c:v>
                </c:pt>
                <c:pt idx="49">
                  <c:v>40968</c:v>
                </c:pt>
                <c:pt idx="50">
                  <c:v>40999</c:v>
                </c:pt>
                <c:pt idx="51">
                  <c:v>41029</c:v>
                </c:pt>
                <c:pt idx="52">
                  <c:v>41060</c:v>
                </c:pt>
                <c:pt idx="53">
                  <c:v>41090</c:v>
                </c:pt>
                <c:pt idx="54">
                  <c:v>41121</c:v>
                </c:pt>
                <c:pt idx="55">
                  <c:v>41152</c:v>
                </c:pt>
                <c:pt idx="56">
                  <c:v>41182</c:v>
                </c:pt>
              </c:numCache>
            </c:numRef>
          </c:cat>
          <c:val>
            <c:numRef>
              <c:f>'Fortune SGAM Selected Sectors China CSI 300 201206 CNY PA Output.xls'!Smy_ActRtnBC</c:f>
              <c:numCache>
                <c:formatCode>0.0%</c:formatCode>
                <c:ptCount val="57"/>
                <c:pt idx="0">
                  <c:v>1.3234451413154607E-2</c:v>
                </c:pt>
                <c:pt idx="1">
                  <c:v>-1.595614850521088E-2</c:v>
                </c:pt>
                <c:pt idx="2">
                  <c:v>2.3042857646942152E-3</c:v>
                </c:pt>
                <c:pt idx="3">
                  <c:v>2.1245924755930911E-2</c:v>
                </c:pt>
                <c:pt idx="4">
                  <c:v>-1.2789815664291395E-3</c:v>
                </c:pt>
                <c:pt idx="5">
                  <c:v>-1.5117987990379318E-2</c:v>
                </c:pt>
                <c:pt idx="6">
                  <c:v>1.030953601002694E-3</c:v>
                </c:pt>
                <c:pt idx="7">
                  <c:v>6.7367702722549499E-3</c:v>
                </c:pt>
                <c:pt idx="8">
                  <c:v>2.2630218416452477E-2</c:v>
                </c:pt>
                <c:pt idx="9">
                  <c:v>-1.6882866621017491E-2</c:v>
                </c:pt>
                <c:pt idx="10">
                  <c:v>1.6283221542835263E-2</c:v>
                </c:pt>
                <c:pt idx="11">
                  <c:v>-7.9761166125536069E-3</c:v>
                </c:pt>
                <c:pt idx="12">
                  <c:v>2.8204485774040222E-2</c:v>
                </c:pt>
                <c:pt idx="13">
                  <c:v>-1.5468642115592957E-2</c:v>
                </c:pt>
                <c:pt idx="14">
                  <c:v>1.4848262071609481E-2</c:v>
                </c:pt>
                <c:pt idx="15">
                  <c:v>9.2505030333995941E-3</c:v>
                </c:pt>
                <c:pt idx="16">
                  <c:v>2.0165368914604217E-4</c:v>
                </c:pt>
                <c:pt idx="17">
                  <c:v>-9.4133615493774466E-3</c:v>
                </c:pt>
                <c:pt idx="18">
                  <c:v>-3.3902004361152628E-2</c:v>
                </c:pt>
                <c:pt idx="19">
                  <c:v>1.9166722893714926E-2</c:v>
                </c:pt>
                <c:pt idx="20">
                  <c:v>2.3848824203014381E-2</c:v>
                </c:pt>
                <c:pt idx="21">
                  <c:v>9.1011151671409607E-3</c:v>
                </c:pt>
                <c:pt idx="22">
                  <c:v>1.0107368230819707E-2</c:v>
                </c:pt>
                <c:pt idx="23">
                  <c:v>-8.8088801130652618E-3</c:v>
                </c:pt>
                <c:pt idx="24">
                  <c:v>3.2247081398963963E-3</c:v>
                </c:pt>
                <c:pt idx="25">
                  <c:v>-1.5821680426597614E-4</c:v>
                </c:pt>
                <c:pt idx="26">
                  <c:v>-7.2442451491952003E-3</c:v>
                </c:pt>
                <c:pt idx="27">
                  <c:v>4.6988204121589704E-3</c:v>
                </c:pt>
                <c:pt idx="28">
                  <c:v>8.0650970339775259E-3</c:v>
                </c:pt>
                <c:pt idx="29">
                  <c:v>-8.5211545228958162E-4</c:v>
                </c:pt>
                <c:pt idx="30">
                  <c:v>-1.1577770113945021E-2</c:v>
                </c:pt>
                <c:pt idx="31">
                  <c:v>5.5474422872066512E-2</c:v>
                </c:pt>
                <c:pt idx="32">
                  <c:v>1.9400380551815061E-2</c:v>
                </c:pt>
                <c:pt idx="33">
                  <c:v>-4.8700347542762763E-2</c:v>
                </c:pt>
                <c:pt idx="34">
                  <c:v>5.9656433761119884E-2</c:v>
                </c:pt>
                <c:pt idx="35">
                  <c:v>-2.7857793495059062E-2</c:v>
                </c:pt>
                <c:pt idx="36">
                  <c:v>-2.8878936544060745E-2</c:v>
                </c:pt>
                <c:pt idx="37">
                  <c:v>1.5769425779581091E-2</c:v>
                </c:pt>
                <c:pt idx="38">
                  <c:v>-3.182344883680345E-2</c:v>
                </c:pt>
                <c:pt idx="39">
                  <c:v>-3.8020025938749313E-2</c:v>
                </c:pt>
                <c:pt idx="40">
                  <c:v>-1.6612172126770023E-2</c:v>
                </c:pt>
                <c:pt idx="41">
                  <c:v>3.6255635321140296E-2</c:v>
                </c:pt>
                <c:pt idx="42">
                  <c:v>3.3448643982410445E-2</c:v>
                </c:pt>
                <c:pt idx="43">
                  <c:v>1.9681451842188877E-2</c:v>
                </c:pt>
                <c:pt idx="44">
                  <c:v>-1.9825167953968072E-2</c:v>
                </c:pt>
                <c:pt idx="45">
                  <c:v>5.7324953377246917E-3</c:v>
                </c:pt>
                <c:pt idx="46">
                  <c:v>5.8186762034893097E-3</c:v>
                </c:pt>
                <c:pt idx="47">
                  <c:v>7.0487894117832288E-3</c:v>
                </c:pt>
                <c:pt idx="48">
                  <c:v>-9.2356741428375203E-2</c:v>
                </c:pt>
                <c:pt idx="49">
                  <c:v>3.0853353440761611E-2</c:v>
                </c:pt>
                <c:pt idx="50">
                  <c:v>1.4047037810087207E-2</c:v>
                </c:pt>
                <c:pt idx="51">
                  <c:v>-2.0235039293766032E-2</c:v>
                </c:pt>
                <c:pt idx="52">
                  <c:v>4.8526734113693334E-2</c:v>
                </c:pt>
                <c:pt idx="53">
                  <c:v>3.9627149701118476E-2</c:v>
                </c:pt>
                <c:pt idx="54">
                  <c:v>1.547771692276001E-2</c:v>
                </c:pt>
                <c:pt idx="55">
                  <c:v>3.6524645984172842E-2</c:v>
                </c:pt>
                <c:pt idx="56">
                  <c:v>7.5219571590423584E-3</c:v>
                </c:pt>
              </c:numCache>
            </c:numRef>
          </c:val>
        </c:ser>
        <c:ser>
          <c:idx val="1"/>
          <c:order val="1"/>
          <c:tx>
            <c:v>Sector</c:v>
          </c:tx>
          <c:spPr>
            <a:solidFill>
              <a:srgbClr val="99CC00"/>
            </a:solidFill>
          </c:spPr>
          <c:val>
            <c:numRef>
              <c:f>'Fortune SGAM Selected Sectors China CSI 300 201206 CNY PA Output.xls'!SRActSector_rtn</c:f>
              <c:numCache>
                <c:formatCode>0.0%</c:formatCode>
                <c:ptCount val="57"/>
                <c:pt idx="0">
                  <c:v>6.3817724585533237E-3</c:v>
                </c:pt>
                <c:pt idx="1">
                  <c:v>-5.6841541081666946E-3</c:v>
                </c:pt>
                <c:pt idx="2">
                  <c:v>2.9130324255675082E-3</c:v>
                </c:pt>
                <c:pt idx="3">
                  <c:v>-2.8754072263836861E-3</c:v>
                </c:pt>
                <c:pt idx="4">
                  <c:v>2.5099078193306953E-3</c:v>
                </c:pt>
                <c:pt idx="5">
                  <c:v>-9.1299889609217644E-3</c:v>
                </c:pt>
                <c:pt idx="6">
                  <c:v>-4.4334726408124048E-3</c:v>
                </c:pt>
                <c:pt idx="7">
                  <c:v>-4.9937455914914712E-3</c:v>
                </c:pt>
                <c:pt idx="8">
                  <c:v>4.1190618649125134E-3</c:v>
                </c:pt>
                <c:pt idx="9">
                  <c:v>-3.1185247935354766E-3</c:v>
                </c:pt>
                <c:pt idx="10">
                  <c:v>-7.6982597820460926E-3</c:v>
                </c:pt>
                <c:pt idx="11">
                  <c:v>1.7479948000982404E-3</c:v>
                </c:pt>
                <c:pt idx="12">
                  <c:v>5.7191038504242914E-3</c:v>
                </c:pt>
                <c:pt idx="13">
                  <c:v>-7.2461729869246622E-3</c:v>
                </c:pt>
                <c:pt idx="14">
                  <c:v>1.6483288491144781E-3</c:v>
                </c:pt>
                <c:pt idx="15">
                  <c:v>3.981469664722681E-3</c:v>
                </c:pt>
                <c:pt idx="16">
                  <c:v>8.7205239105969667E-4</c:v>
                </c:pt>
                <c:pt idx="17">
                  <c:v>3.1272051855921776E-3</c:v>
                </c:pt>
                <c:pt idx="18">
                  <c:v>-1.8018709495663664E-2</c:v>
                </c:pt>
                <c:pt idx="19">
                  <c:v>8.6518684402108088E-3</c:v>
                </c:pt>
                <c:pt idx="20">
                  <c:v>6.9143674336373901E-3</c:v>
                </c:pt>
                <c:pt idx="21">
                  <c:v>8.4687017078977078E-5</c:v>
                </c:pt>
                <c:pt idx="22">
                  <c:v>7.7099021291360378E-4</c:v>
                </c:pt>
                <c:pt idx="23">
                  <c:v>4.0815449319779873E-3</c:v>
                </c:pt>
                <c:pt idx="24">
                  <c:v>3.817039541900164E-3</c:v>
                </c:pt>
                <c:pt idx="25">
                  <c:v>1.7681387253105653E-3</c:v>
                </c:pt>
                <c:pt idx="26">
                  <c:v>4.5395252527669072E-4</c:v>
                </c:pt>
                <c:pt idx="27">
                  <c:v>4.4064382091164589E-3</c:v>
                </c:pt>
                <c:pt idx="28">
                  <c:v>5.1998435519635747E-3</c:v>
                </c:pt>
                <c:pt idx="29">
                  <c:v>-1.5909501817077431E-3</c:v>
                </c:pt>
                <c:pt idx="30">
                  <c:v>2.1579379681497856E-3</c:v>
                </c:pt>
                <c:pt idx="31">
                  <c:v>1.7080143094062826E-2</c:v>
                </c:pt>
                <c:pt idx="32">
                  <c:v>9.0823359787464315E-3</c:v>
                </c:pt>
                <c:pt idx="33">
                  <c:v>-1.7358556389808662E-2</c:v>
                </c:pt>
                <c:pt idx="34">
                  <c:v>1.6053970903158191E-2</c:v>
                </c:pt>
                <c:pt idx="35">
                  <c:v>-1.3089474290609381E-2</c:v>
                </c:pt>
                <c:pt idx="36">
                  <c:v>3.2697373535484132E-3</c:v>
                </c:pt>
                <c:pt idx="37">
                  <c:v>1.43843237310648E-2</c:v>
                </c:pt>
                <c:pt idx="38">
                  <c:v>-2.2185718640685092E-2</c:v>
                </c:pt>
                <c:pt idx="39">
                  <c:v>-1.3326212763786319E-2</c:v>
                </c:pt>
                <c:pt idx="40">
                  <c:v>-8.75792873557657E-4</c:v>
                </c:pt>
                <c:pt idx="41">
                  <c:v>9.4073088839650224E-3</c:v>
                </c:pt>
                <c:pt idx="42">
                  <c:v>8.2240793853998184E-3</c:v>
                </c:pt>
                <c:pt idx="43">
                  <c:v>-2.1134195849299457E-3</c:v>
                </c:pt>
                <c:pt idx="44">
                  <c:v>2.4512200616300136E-3</c:v>
                </c:pt>
                <c:pt idx="45">
                  <c:v>-8.3978408947587187E-3</c:v>
                </c:pt>
                <c:pt idx="46">
                  <c:v>3.9736912585795012E-3</c:v>
                </c:pt>
                <c:pt idx="47">
                  <c:v>-1.0984065011143697E-2</c:v>
                </c:pt>
                <c:pt idx="48">
                  <c:v>-2.3221550509333607E-2</c:v>
                </c:pt>
                <c:pt idx="49">
                  <c:v>1.0792829096317326E-2</c:v>
                </c:pt>
                <c:pt idx="50">
                  <c:v>1.9571664743125465E-3</c:v>
                </c:pt>
                <c:pt idx="51">
                  <c:v>-2.8700153343379498E-3</c:v>
                </c:pt>
                <c:pt idx="52">
                  <c:v>-6.1921338783577085E-4</c:v>
                </c:pt>
                <c:pt idx="53">
                  <c:v>1.1630597524344918E-2</c:v>
                </c:pt>
                <c:pt idx="54">
                  <c:v>-9.4906864687800581E-3</c:v>
                </c:pt>
                <c:pt idx="55">
                  <c:v>5.9492550790309923E-3</c:v>
                </c:pt>
                <c:pt idx="56">
                  <c:v>8.0117955803871263E-5</c:v>
                </c:pt>
              </c:numCache>
            </c:numRef>
          </c:val>
        </c:ser>
        <c:ser>
          <c:idx val="2"/>
          <c:order val="2"/>
          <c:tx>
            <c:v>Style</c:v>
          </c:tx>
          <c:spPr>
            <a:solidFill>
              <a:srgbClr val="3366FF"/>
            </a:solidFill>
          </c:spPr>
          <c:val>
            <c:numRef>
              <c:f>'Fortune SGAM Selected Sectors China CSI 300 201206 CNY PA Output.xls'!SRActStyle_rtn</c:f>
              <c:numCache>
                <c:formatCode>0.0%</c:formatCode>
                <c:ptCount val="57"/>
                <c:pt idx="0">
                  <c:v>8.5137132555246544E-3</c:v>
                </c:pt>
                <c:pt idx="1">
                  <c:v>-2.8812955133616942E-3</c:v>
                </c:pt>
                <c:pt idx="2">
                  <c:v>6.2623503617942333E-3</c:v>
                </c:pt>
                <c:pt idx="3">
                  <c:v>5.6572859175503254E-3</c:v>
                </c:pt>
                <c:pt idx="4">
                  <c:v>-2.9089741874486212E-3</c:v>
                </c:pt>
                <c:pt idx="5">
                  <c:v>5.1663848571479251E-3</c:v>
                </c:pt>
                <c:pt idx="6">
                  <c:v>9.3325264751911267E-3</c:v>
                </c:pt>
                <c:pt idx="7">
                  <c:v>7.6286988332867622E-3</c:v>
                </c:pt>
                <c:pt idx="8">
                  <c:v>4.2089610360562801E-3</c:v>
                </c:pt>
                <c:pt idx="9">
                  <c:v>-5.5601079948246557E-3</c:v>
                </c:pt>
                <c:pt idx="10">
                  <c:v>-3.767062677070505E-3</c:v>
                </c:pt>
                <c:pt idx="11">
                  <c:v>2.0801706705242421E-3</c:v>
                </c:pt>
                <c:pt idx="12">
                  <c:v>2.4996118154376776E-3</c:v>
                </c:pt>
                <c:pt idx="13">
                  <c:v>-2.4364993441849951E-3</c:v>
                </c:pt>
                <c:pt idx="14">
                  <c:v>2.5610094889998436E-3</c:v>
                </c:pt>
                <c:pt idx="15">
                  <c:v>-2.4185839574784066E-3</c:v>
                </c:pt>
                <c:pt idx="16">
                  <c:v>-6.2577961944043821E-4</c:v>
                </c:pt>
                <c:pt idx="17">
                  <c:v>-3.9131985977292096E-3</c:v>
                </c:pt>
                <c:pt idx="18">
                  <c:v>-3.2640474382787952E-3</c:v>
                </c:pt>
                <c:pt idx="19">
                  <c:v>3.5423438530415323E-3</c:v>
                </c:pt>
                <c:pt idx="20">
                  <c:v>3.2120710238814384E-3</c:v>
                </c:pt>
                <c:pt idx="21">
                  <c:v>1.4984466833993793E-3</c:v>
                </c:pt>
                <c:pt idx="22">
                  <c:v>1.8970166565850381E-3</c:v>
                </c:pt>
                <c:pt idx="23">
                  <c:v>-9.6577908843755722E-3</c:v>
                </c:pt>
                <c:pt idx="24">
                  <c:v>7.1214023046195583E-4</c:v>
                </c:pt>
                <c:pt idx="25">
                  <c:v>-8.6840608855709466E-4</c:v>
                </c:pt>
                <c:pt idx="26">
                  <c:v>4.1315372800454497E-4</c:v>
                </c:pt>
                <c:pt idx="27">
                  <c:v>-4.3173865415155836E-3</c:v>
                </c:pt>
                <c:pt idx="28">
                  <c:v>-6.1837141402065754E-4</c:v>
                </c:pt>
                <c:pt idx="29">
                  <c:v>2.6443670503795212E-3</c:v>
                </c:pt>
                <c:pt idx="30">
                  <c:v>-6.8680364638566971E-3</c:v>
                </c:pt>
                <c:pt idx="31">
                  <c:v>1.2588558718562163E-2</c:v>
                </c:pt>
                <c:pt idx="32">
                  <c:v>8.6127892136574034E-3</c:v>
                </c:pt>
                <c:pt idx="33">
                  <c:v>-3.3253182191401742E-3</c:v>
                </c:pt>
                <c:pt idx="34">
                  <c:v>7.0515312254428916E-3</c:v>
                </c:pt>
                <c:pt idx="35">
                  <c:v>-1.3107236009091139E-3</c:v>
                </c:pt>
                <c:pt idx="36">
                  <c:v>-2.0388305187225394E-2</c:v>
                </c:pt>
                <c:pt idx="37">
                  <c:v>1.0418445803225039E-2</c:v>
                </c:pt>
                <c:pt idx="38">
                  <c:v>-5.4363049566745827E-3</c:v>
                </c:pt>
                <c:pt idx="39">
                  <c:v>-9.5608280971646448E-3</c:v>
                </c:pt>
                <c:pt idx="40">
                  <c:v>2.9976193327456739E-3</c:v>
                </c:pt>
                <c:pt idx="41">
                  <c:v>1.3342931866645823E-2</c:v>
                </c:pt>
                <c:pt idx="42">
                  <c:v>4.102783277630806E-3</c:v>
                </c:pt>
                <c:pt idx="43">
                  <c:v>5.0870100967586084E-3</c:v>
                </c:pt>
                <c:pt idx="44">
                  <c:v>-1.0884461924433713E-2</c:v>
                </c:pt>
                <c:pt idx="45">
                  <c:v>-2.3942608386278152E-3</c:v>
                </c:pt>
                <c:pt idx="46">
                  <c:v>-1.8933063838630934E-3</c:v>
                </c:pt>
                <c:pt idx="47">
                  <c:v>-1.0438618250191198E-2</c:v>
                </c:pt>
                <c:pt idx="48">
                  <c:v>-7.5186868198215961E-3</c:v>
                </c:pt>
                <c:pt idx="49">
                  <c:v>2.5107830297201872E-3</c:v>
                </c:pt>
                <c:pt idx="50">
                  <c:v>5.8167835231870413E-4</c:v>
                </c:pt>
                <c:pt idx="51">
                  <c:v>8.7243039160966873E-5</c:v>
                </c:pt>
                <c:pt idx="52">
                  <c:v>5.5968468077480793E-3</c:v>
                </c:pt>
                <c:pt idx="53">
                  <c:v>2.8378274291753782E-3</c:v>
                </c:pt>
                <c:pt idx="54">
                  <c:v>-3.0624447390437126E-3</c:v>
                </c:pt>
                <c:pt idx="55">
                  <c:v>-5.2455654367804527E-3</c:v>
                </c:pt>
                <c:pt idx="56">
                  <c:v>8.8034644722938642E-3</c:v>
                </c:pt>
              </c:numCache>
            </c:numRef>
          </c:val>
        </c:ser>
        <c:ser>
          <c:idx val="3"/>
          <c:order val="3"/>
          <c:tx>
            <c:v>Stock</c:v>
          </c:tx>
          <c:spPr>
            <a:solidFill>
              <a:srgbClr val="800000"/>
            </a:solidFill>
          </c:spPr>
          <c:val>
            <c:numRef>
              <c:f>'Fortune SGAM Selected Sectors China CSI 300 201206 CNY PA Output.xls'!SRActStock_rtn</c:f>
              <c:numCache>
                <c:formatCode>0.0%</c:formatCode>
                <c:ptCount val="57"/>
                <c:pt idx="0">
                  <c:v>-1.661042682826521E-3</c:v>
                </c:pt>
                <c:pt idx="1">
                  <c:v>-7.3906918987631919E-3</c:v>
                </c:pt>
                <c:pt idx="2">
                  <c:v>-6.8710902705788673E-3</c:v>
                </c:pt>
                <c:pt idx="3">
                  <c:v>1.8464054912328741E-2</c:v>
                </c:pt>
                <c:pt idx="4">
                  <c:v>-8.7992724729701812E-4</c:v>
                </c:pt>
                <c:pt idx="5">
                  <c:v>-1.1154319159686564E-2</c:v>
                </c:pt>
                <c:pt idx="6">
                  <c:v>-3.8681074511259864E-3</c:v>
                </c:pt>
                <c:pt idx="7">
                  <c:v>4.1019450873136581E-3</c:v>
                </c:pt>
                <c:pt idx="8">
                  <c:v>1.4302127063274385E-2</c:v>
                </c:pt>
                <c:pt idx="9">
                  <c:v>-8.2042207941412926E-3</c:v>
                </c:pt>
                <c:pt idx="10">
                  <c:v>2.774852886796E-2</c:v>
                </c:pt>
                <c:pt idx="11">
                  <c:v>-1.1804289184510725E-2</c:v>
                </c:pt>
                <c:pt idx="12">
                  <c:v>1.9985765218734776E-2</c:v>
                </c:pt>
                <c:pt idx="13">
                  <c:v>-5.7859793305397034E-3</c:v>
                </c:pt>
                <c:pt idx="14">
                  <c:v>1.0638855397701281E-2</c:v>
                </c:pt>
                <c:pt idx="15">
                  <c:v>7.6876031234860516E-3</c:v>
                </c:pt>
                <c:pt idx="16">
                  <c:v>-4.4591779442271346E-5</c:v>
                </c:pt>
                <c:pt idx="17">
                  <c:v>-8.6273280903697014E-3</c:v>
                </c:pt>
                <c:pt idx="18">
                  <c:v>-1.2619270011782651E-2</c:v>
                </c:pt>
                <c:pt idx="19">
                  <c:v>6.9726007059216699E-3</c:v>
                </c:pt>
                <c:pt idx="20">
                  <c:v>1.3722366653382783E-2</c:v>
                </c:pt>
                <c:pt idx="21">
                  <c:v>7.5179794803261852E-3</c:v>
                </c:pt>
                <c:pt idx="22">
                  <c:v>7.4393278919160522E-3</c:v>
                </c:pt>
                <c:pt idx="23">
                  <c:v>-3.2326416112482548E-3</c:v>
                </c:pt>
                <c:pt idx="24">
                  <c:v>-1.3043873477727199E-3</c:v>
                </c:pt>
                <c:pt idx="25">
                  <c:v>-1.0579533409327282E-3</c:v>
                </c:pt>
                <c:pt idx="26">
                  <c:v>-8.1113427877426147E-3</c:v>
                </c:pt>
                <c:pt idx="27">
                  <c:v>4.6096914447844133E-3</c:v>
                </c:pt>
                <c:pt idx="28">
                  <c:v>3.4836588893085718E-3</c:v>
                </c:pt>
                <c:pt idx="29">
                  <c:v>-1.9055692246183775E-3</c:v>
                </c:pt>
                <c:pt idx="30">
                  <c:v>-6.8676727823913201E-3</c:v>
                </c:pt>
                <c:pt idx="31">
                  <c:v>2.5805719196796442E-2</c:v>
                </c:pt>
                <c:pt idx="32">
                  <c:v>1.7052413895726204E-3</c:v>
                </c:pt>
                <c:pt idx="33">
                  <c:v>-2.8016462922096239E-2</c:v>
                </c:pt>
                <c:pt idx="34">
                  <c:v>3.655097633600235E-2</c:v>
                </c:pt>
                <c:pt idx="35">
                  <c:v>-1.3457589782774461E-2</c:v>
                </c:pt>
                <c:pt idx="36">
                  <c:v>-1.1760382913053041E-2</c:v>
                </c:pt>
                <c:pt idx="37">
                  <c:v>-9.0333372354507568E-3</c:v>
                </c:pt>
                <c:pt idx="38">
                  <c:v>-4.2014308273792284E-3</c:v>
                </c:pt>
                <c:pt idx="39">
                  <c:v>-1.5132977627217787E-2</c:v>
                </c:pt>
                <c:pt idx="40">
                  <c:v>-1.8733981996774673E-2</c:v>
                </c:pt>
                <c:pt idx="41">
                  <c:v>1.3505384325981145E-2</c:v>
                </c:pt>
                <c:pt idx="42">
                  <c:v>2.112175710499287E-2</c:v>
                </c:pt>
                <c:pt idx="43">
                  <c:v>1.6707856208086045E-2</c:v>
                </c:pt>
                <c:pt idx="44">
                  <c:v>-1.1391906999051566E-2</c:v>
                </c:pt>
                <c:pt idx="45">
                  <c:v>1.6524609178304679E-2</c:v>
                </c:pt>
                <c:pt idx="46">
                  <c:v>3.7383027374744467E-3</c:v>
                </c:pt>
                <c:pt idx="47">
                  <c:v>2.847147174179555E-2</c:v>
                </c:pt>
                <c:pt idx="48">
                  <c:v>-6.1616517603397383E-2</c:v>
                </c:pt>
                <c:pt idx="49">
                  <c:v>1.7549730837345123E-2</c:v>
                </c:pt>
                <c:pt idx="50">
                  <c:v>1.1508190073072921E-2</c:v>
                </c:pt>
                <c:pt idx="51">
                  <c:v>-1.745229959487915E-2</c:v>
                </c:pt>
                <c:pt idx="52">
                  <c:v>4.3549112975597312E-2</c:v>
                </c:pt>
                <c:pt idx="53">
                  <c:v>2.51587238162756E-2</c:v>
                </c:pt>
                <c:pt idx="54">
                  <c:v>2.8030846267938614E-2</c:v>
                </c:pt>
                <c:pt idx="55">
                  <c:v>3.582092002034188E-2</c:v>
                </c:pt>
                <c:pt idx="56">
                  <c:v>-1.3616214273497462E-3</c:v>
                </c:pt>
              </c:numCache>
            </c:numRef>
          </c:val>
        </c:ser>
        <c:axId val="211789696"/>
        <c:axId val="211791232"/>
      </c:barChart>
      <c:dateAx>
        <c:axId val="211789696"/>
        <c:scaling>
          <c:orientation val="minMax"/>
        </c:scaling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mmm\-yy" sourceLinked="0"/>
        <c:minorTickMark val="out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11791232"/>
        <c:crosses val="autoZero"/>
        <c:auto val="1"/>
        <c:lblOffset val="100"/>
        <c:baseTimeUnit val="months"/>
        <c:majorUnit val="1"/>
        <c:majorTimeUnit val="months"/>
        <c:minorUnit val="3"/>
        <c:minorTimeUnit val="days"/>
      </c:dateAx>
      <c:valAx>
        <c:axId val="211791232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dirty="0"/>
                  <a:t>Monthly Active Return</a:t>
                </a:r>
              </a:p>
            </c:rich>
          </c:tx>
          <c:layout>
            <c:manualLayout>
              <c:xMode val="edge"/>
              <c:yMode val="edge"/>
              <c:x val="5.050484324638573E-3"/>
              <c:y val="0.18650876973711641"/>
            </c:manualLayout>
          </c:layout>
          <c:spPr>
            <a:noFill/>
            <a:ln w="25400">
              <a:noFill/>
            </a:ln>
          </c:spPr>
        </c:title>
        <c:numFmt formatCode="0.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211789696"/>
        <c:crosses val="autoZero"/>
        <c:crossBetween val="between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989980079851694"/>
          <c:y val="0.1190480356622089"/>
          <c:w val="0.10505056981883765"/>
          <c:h val="0.30555680539932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ja-JP"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ja-JP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2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Health Care Style Skyline</a:t>
            </a:r>
          </a:p>
        </c:rich>
      </c:tx>
      <c:layout>
        <c:manualLayout>
          <c:xMode val="edge"/>
          <c:yMode val="edge"/>
          <c:x val="0.50410958904109548"/>
          <c:y val="1.694915254237288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780821917808218"/>
          <c:y val="0.20339016715798341"/>
          <c:w val="0.8684931506849316"/>
          <c:h val="0.50847541789495809"/>
        </c:manualLayout>
      </c:layout>
      <c:barChart>
        <c:barDir val="col"/>
        <c:grouping val="stacked"/>
        <c:ser>
          <c:idx val="0"/>
          <c:order val="0"/>
          <c:tx>
            <c:strRef>
              <c:f>'Sector Raw Data'!$B$180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Data'!$C$180:$T$180</c:f>
              <c:numCache>
                <c:formatCode>0.00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'Sector Raw Data'!$B$181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Data'!$C$181:$T$181</c:f>
              <c:numCache>
                <c:formatCode>General</c:formatCode>
                <c:ptCount val="18"/>
                <c:pt idx="10" formatCode="0.00">
                  <c:v>2.5024907663464626E-2</c:v>
                </c:pt>
                <c:pt idx="14" formatCode="0.00">
                  <c:v>0.24629244953393997</c:v>
                </c:pt>
                <c:pt idx="15" formatCode="0.00">
                  <c:v>0.36389014124870361</c:v>
                </c:pt>
              </c:numCache>
            </c:numRef>
          </c:val>
        </c:ser>
        <c:ser>
          <c:idx val="3"/>
          <c:order val="2"/>
          <c:tx>
            <c:strRef>
              <c:f>'Sector Raw Data'!$B$182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Data'!$C$182:$T$182</c:f>
              <c:numCache>
                <c:formatCode>General</c:formatCode>
                <c:ptCount val="18"/>
                <c:pt idx="7" formatCode="0.00">
                  <c:v>0.20268853008747137</c:v>
                </c:pt>
                <c:pt idx="9" formatCode="0.00">
                  <c:v>0.25582326948642731</c:v>
                </c:pt>
                <c:pt idx="10" formatCode="0.00">
                  <c:v>0.34170780889689922</c:v>
                </c:pt>
                <c:pt idx="14" formatCode="0.00">
                  <c:v>0.59598403424024549</c:v>
                </c:pt>
                <c:pt idx="15" formatCode="0.00">
                  <c:v>0.5339493453502655</c:v>
                </c:pt>
                <c:pt idx="16" formatCode="0.00">
                  <c:v>0.27650859951973028</c:v>
                </c:pt>
              </c:numCache>
            </c:numRef>
          </c:val>
        </c:ser>
        <c:ser>
          <c:idx val="4"/>
          <c:order val="3"/>
          <c:tx>
            <c:strRef>
              <c:f>'Sector Raw Data'!$B$183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Data'!$C$183:$T$183</c:f>
              <c:numCache>
                <c:formatCode>0.00</c:formatCode>
                <c:ptCount val="18"/>
                <c:pt idx="1">
                  <c:v>0.27010077238082958</c:v>
                </c:pt>
                <c:pt idx="3">
                  <c:v>0.24790836870670369</c:v>
                </c:pt>
                <c:pt idx="4">
                  <c:v>0.11443843692541121</c:v>
                </c:pt>
                <c:pt idx="6">
                  <c:v>0.43437761068344227</c:v>
                </c:pt>
                <c:pt idx="7">
                  <c:v>0.30294881761074177</c:v>
                </c:pt>
                <c:pt idx="8">
                  <c:v>0.31032724678516388</c:v>
                </c:pt>
                <c:pt idx="9">
                  <c:v>0.96042735874652851</c:v>
                </c:pt>
                <c:pt idx="10">
                  <c:v>0.31045076251030046</c:v>
                </c:pt>
                <c:pt idx="11">
                  <c:v>0.49629533290863026</c:v>
                </c:pt>
                <c:pt idx="13">
                  <c:v>0.45348823070526195</c:v>
                </c:pt>
                <c:pt idx="14">
                  <c:v>0.52997422218322765</c:v>
                </c:pt>
                <c:pt idx="15">
                  <c:v>0.42341783642768882</c:v>
                </c:pt>
                <c:pt idx="16">
                  <c:v>0.51993682980537359</c:v>
                </c:pt>
              </c:numCache>
            </c:numRef>
          </c:val>
        </c:ser>
        <c:ser>
          <c:idx val="5"/>
          <c:order val="4"/>
          <c:tx>
            <c:strRef>
              <c:f>'Sector Raw Data'!$B$184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Data'!$C$184:$T$184</c:f>
              <c:numCache>
                <c:formatCode>0.00</c:formatCode>
                <c:ptCount val="18"/>
                <c:pt idx="0">
                  <c:v>0.54039765596389888</c:v>
                </c:pt>
                <c:pt idx="1">
                  <c:v>0.89497092962264957</c:v>
                </c:pt>
                <c:pt idx="2">
                  <c:v>0.77788528203964402</c:v>
                </c:pt>
                <c:pt idx="3">
                  <c:v>1.4271459907293318</c:v>
                </c:pt>
                <c:pt idx="4">
                  <c:v>1.7999197259545319</c:v>
                </c:pt>
                <c:pt idx="5">
                  <c:v>0.91605913639068748</c:v>
                </c:pt>
                <c:pt idx="6">
                  <c:v>0.77538779973983751</c:v>
                </c:pt>
                <c:pt idx="7">
                  <c:v>0.65610802173614502</c:v>
                </c:pt>
                <c:pt idx="8">
                  <c:v>0.86120928227901605</c:v>
                </c:pt>
                <c:pt idx="9">
                  <c:v>0.92625555396080061</c:v>
                </c:pt>
                <c:pt idx="10">
                  <c:v>0.72733426690101632</c:v>
                </c:pt>
                <c:pt idx="11">
                  <c:v>0.77520369291305691</c:v>
                </c:pt>
                <c:pt idx="12">
                  <c:v>0.98487744331360005</c:v>
                </c:pt>
                <c:pt idx="13">
                  <c:v>0.9995978116989136</c:v>
                </c:pt>
                <c:pt idx="14">
                  <c:v>0.7479729950428009</c:v>
                </c:pt>
                <c:pt idx="15">
                  <c:v>1.0243220627307901</c:v>
                </c:pt>
                <c:pt idx="16">
                  <c:v>1.1544790625572203</c:v>
                </c:pt>
                <c:pt idx="17" formatCode="General">
                  <c:v>0.76122438907623258</c:v>
                </c:pt>
              </c:numCache>
            </c:numRef>
          </c:val>
        </c:ser>
        <c:ser>
          <c:idx val="6"/>
          <c:order val="5"/>
          <c:tx>
            <c:strRef>
              <c:f>'Sector Raw Data'!$B$185</c:f>
              <c:strCache>
                <c:ptCount val="1"/>
              </c:strCache>
            </c:strRef>
          </c:tx>
          <c:spPr>
            <a:solidFill>
              <a:srgbClr val="99CCFF"/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Data'!$C$185:$T$185</c:f>
              <c:numCache>
                <c:formatCode>General</c:formatCode>
                <c:ptCount val="18"/>
                <c:pt idx="0" formatCode="0.00">
                  <c:v>-0.22102506458759338</c:v>
                </c:pt>
                <c:pt idx="2" formatCode="0.00">
                  <c:v>-0.45287531614303589</c:v>
                </c:pt>
                <c:pt idx="5" formatCode="0.00">
                  <c:v>-0.37559989094734286</c:v>
                </c:pt>
                <c:pt idx="12" formatCode="0.00">
                  <c:v>-0.40502887964248796</c:v>
                </c:pt>
                <c:pt idx="17">
                  <c:v>-1.7950774235942E-5</c:v>
                </c:pt>
              </c:numCache>
            </c:numRef>
          </c:val>
        </c:ser>
        <c:ser>
          <c:idx val="13"/>
          <c:order val="6"/>
          <c:tx>
            <c:strRef>
              <c:f>'Sector Raw Data'!$B$186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Data'!$C$186:$T$186</c:f>
              <c:numCache>
                <c:formatCode>0.00</c:formatCode>
                <c:ptCount val="18"/>
                <c:pt idx="0">
                  <c:v>-0.39463756978511838</c:v>
                </c:pt>
                <c:pt idx="1">
                  <c:v>-0.22517277300357752</c:v>
                </c:pt>
                <c:pt idx="2">
                  <c:v>-0.28203535079956055</c:v>
                </c:pt>
                <c:pt idx="3">
                  <c:v>-0.14737902581691742</c:v>
                </c:pt>
                <c:pt idx="4">
                  <c:v>-0.24966245889663746</c:v>
                </c:pt>
                <c:pt idx="5">
                  <c:v>-0.36999168992042636</c:v>
                </c:pt>
                <c:pt idx="6">
                  <c:v>-5.6126151233911514E-2</c:v>
                </c:pt>
                <c:pt idx="8">
                  <c:v>-0.28044247627258367</c:v>
                </c:pt>
                <c:pt idx="11">
                  <c:v>-8.1583611667156039E-2</c:v>
                </c:pt>
                <c:pt idx="12">
                  <c:v>-1.2415636181831315</c:v>
                </c:pt>
                <c:pt idx="13">
                  <c:v>-0.31321442127227905</c:v>
                </c:pt>
                <c:pt idx="17" formatCode="General">
                  <c:v>-0.4099371931542925</c:v>
                </c:pt>
              </c:numCache>
            </c:numRef>
          </c:val>
        </c:ser>
        <c:ser>
          <c:idx val="12"/>
          <c:order val="7"/>
          <c:tx>
            <c:strRef>
              <c:f>'Sector Raw Data'!$B$187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Data'!$C$187:$T$187</c:f>
              <c:numCache>
                <c:formatCode>0.00</c:formatCode>
                <c:ptCount val="18"/>
                <c:pt idx="0">
                  <c:v>-0.26096558570861877</c:v>
                </c:pt>
                <c:pt idx="1">
                  <c:v>-0.31907753646373749</c:v>
                </c:pt>
                <c:pt idx="2">
                  <c:v>-0.31281012296676708</c:v>
                </c:pt>
                <c:pt idx="3">
                  <c:v>-0.31532146036625047</c:v>
                </c:pt>
                <c:pt idx="4">
                  <c:v>-0.22744345664978041</c:v>
                </c:pt>
                <c:pt idx="5">
                  <c:v>-0.32470470666885487</c:v>
                </c:pt>
                <c:pt idx="6">
                  <c:v>-0.51291992887854576</c:v>
                </c:pt>
                <c:pt idx="7">
                  <c:v>-0.25929766148328776</c:v>
                </c:pt>
                <c:pt idx="8">
                  <c:v>-0.43732759356498857</c:v>
                </c:pt>
                <c:pt idx="9">
                  <c:v>-0.31710142642259576</c:v>
                </c:pt>
                <c:pt idx="11">
                  <c:v>-0.5179683044552803</c:v>
                </c:pt>
                <c:pt idx="12">
                  <c:v>-0.93870127201080567</c:v>
                </c:pt>
                <c:pt idx="13">
                  <c:v>-0.64903616905212358</c:v>
                </c:pt>
                <c:pt idx="16">
                  <c:v>-0.10442706942558302</c:v>
                </c:pt>
                <c:pt idx="17" formatCode="General">
                  <c:v>-3.5349622368812575E-2</c:v>
                </c:pt>
              </c:numCache>
            </c:numRef>
          </c:val>
        </c:ser>
        <c:ser>
          <c:idx val="7"/>
          <c:order val="8"/>
          <c:tx>
            <c:strRef>
              <c:f>'Sector Raw Data'!$B$188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Data'!$C$188:$T$188</c:f>
              <c:numCache>
                <c:formatCode>0.00</c:formatCode>
                <c:ptCount val="18"/>
                <c:pt idx="0">
                  <c:v>-0.32157579660415725</c:v>
                </c:pt>
                <c:pt idx="1">
                  <c:v>-0.30210844278335558</c:v>
                </c:pt>
                <c:pt idx="2">
                  <c:v>-0.40713503360748227</c:v>
                </c:pt>
                <c:pt idx="3">
                  <c:v>-0.29283673763275203</c:v>
                </c:pt>
                <c:pt idx="4">
                  <c:v>-0.19166165590286255</c:v>
                </c:pt>
                <c:pt idx="5">
                  <c:v>-0.37909562587738038</c:v>
                </c:pt>
                <c:pt idx="6">
                  <c:v>-0.56644459962844862</c:v>
                </c:pt>
                <c:pt idx="7">
                  <c:v>-0.59119363874197006</c:v>
                </c:pt>
                <c:pt idx="8">
                  <c:v>-0.56914075016975463</c:v>
                </c:pt>
                <c:pt idx="9">
                  <c:v>-1.0257459506392479</c:v>
                </c:pt>
                <c:pt idx="10">
                  <c:v>-0.77643369436264076</c:v>
                </c:pt>
                <c:pt idx="11">
                  <c:v>-0.7772460103035006</c:v>
                </c:pt>
                <c:pt idx="12">
                  <c:v>-1.4759642601013152</c:v>
                </c:pt>
                <c:pt idx="13">
                  <c:v>-0.52985343933105455</c:v>
                </c:pt>
                <c:pt idx="14">
                  <c:v>-0.67881183326244576</c:v>
                </c:pt>
                <c:pt idx="15">
                  <c:v>-0.51311054825782632</c:v>
                </c:pt>
                <c:pt idx="16">
                  <c:v>-0.3710736870765694</c:v>
                </c:pt>
                <c:pt idx="17" formatCode="General">
                  <c:v>-0.20887549221515669</c:v>
                </c:pt>
              </c:numCache>
            </c:numRef>
          </c:val>
        </c:ser>
        <c:overlap val="100"/>
        <c:axId val="211910016"/>
        <c:axId val="211920000"/>
      </c:barChart>
      <c:lineChart>
        <c:grouping val="standard"/>
        <c:ser>
          <c:idx val="2"/>
          <c:order val="9"/>
          <c:tx>
            <c:strRef>
              <c:f>'Sector Raw Data'!$B$190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Data'!$C$190:$T$190</c:f>
              <c:numCache>
                <c:formatCode>General</c:formatCode>
                <c:ptCount val="18"/>
              </c:numCache>
            </c:numRef>
          </c:val>
        </c:ser>
        <c:marker val="1"/>
        <c:axId val="211910016"/>
        <c:axId val="211920000"/>
      </c:lineChart>
      <c:lineChart>
        <c:grouping val="standard"/>
        <c:ser>
          <c:idx val="9"/>
          <c:order val="10"/>
          <c:marker>
            <c:symbol val="none"/>
          </c:marker>
          <c:errBars>
            <c:errDir val="y"/>
            <c:errBarType val="both"/>
            <c:errValType val="fixedVal"/>
            <c:val val="5"/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numRef>
              <c:f>'Raw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cat>
          <c:val>
            <c:numRef>
              <c:f>'Raw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211921536"/>
        <c:axId val="211927424"/>
      </c:lineChart>
      <c:catAx>
        <c:axId val="211910016"/>
        <c:scaling>
          <c:orientation val="minMax"/>
        </c:scaling>
        <c:axPos val="b"/>
        <c:numFmt formatCode="General" sourceLinked="1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11920000"/>
        <c:crosses val="autoZero"/>
        <c:auto val="1"/>
        <c:lblAlgn val="ctr"/>
        <c:lblOffset val="100"/>
        <c:tickLblSkip val="2"/>
        <c:tickMarkSkip val="1"/>
      </c:catAx>
      <c:valAx>
        <c:axId val="2119200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11910016"/>
        <c:crosses val="autoZero"/>
        <c:crossBetween val="between"/>
      </c:valAx>
      <c:catAx>
        <c:axId val="211921536"/>
        <c:scaling>
          <c:orientation val="minMax"/>
        </c:scaling>
        <c:axPos val="t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211927424"/>
        <c:crosses val="max"/>
        <c:auto val="1"/>
        <c:lblAlgn val="ctr"/>
        <c:lblOffset val="100"/>
        <c:tickLblSkip val="1"/>
        <c:tickMarkSkip val="1"/>
      </c:catAx>
      <c:valAx>
        <c:axId val="211927424"/>
        <c:scaling>
          <c:orientation val="minMax"/>
          <c:max val="1"/>
          <c:min val="-1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211921536"/>
        <c:crossesAt val="1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2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2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Consumer Discretionary Style Skyline</a:t>
            </a:r>
          </a:p>
        </c:rich>
      </c:tx>
      <c:layout>
        <c:manualLayout>
          <c:xMode val="edge"/>
          <c:yMode val="edge"/>
          <c:x val="0.32878524431021539"/>
          <c:y val="1.694915254237288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780821917808218"/>
          <c:y val="0.21016983939658271"/>
          <c:w val="0.8684931506849316"/>
          <c:h val="0.50508558177565555"/>
        </c:manualLayout>
      </c:layout>
      <c:barChart>
        <c:barDir val="col"/>
        <c:grouping val="stacked"/>
        <c:ser>
          <c:idx val="0"/>
          <c:order val="0"/>
          <c:tx>
            <c:strRef>
              <c:f>'Sector Raw Data'!$B$256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Data'!$C$256:$T$256</c:f>
              <c:numCache>
                <c:formatCode>0.00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'Sector Raw Data'!$B$257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Data'!$C$257:$T$257</c:f>
              <c:numCache>
                <c:formatCode>General</c:formatCode>
                <c:ptCount val="18"/>
                <c:pt idx="10" formatCode="0.00">
                  <c:v>0.39177775382995728</c:v>
                </c:pt>
                <c:pt idx="15" formatCode="0.00">
                  <c:v>0.14585685729980469</c:v>
                </c:pt>
              </c:numCache>
            </c:numRef>
          </c:val>
        </c:ser>
        <c:ser>
          <c:idx val="3"/>
          <c:order val="2"/>
          <c:tx>
            <c:strRef>
              <c:f>'Sector Raw Data'!$B$258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Data'!$C$258:$T$258</c:f>
              <c:numCache>
                <c:formatCode>General</c:formatCode>
                <c:ptCount val="18"/>
                <c:pt idx="7" formatCode="0.00">
                  <c:v>0.29337039589882036</c:v>
                </c:pt>
                <c:pt idx="8" formatCode="0.00">
                  <c:v>0.59226292371749656</c:v>
                </c:pt>
                <c:pt idx="9" formatCode="0.00">
                  <c:v>0.1771863400936127</c:v>
                </c:pt>
                <c:pt idx="10" formatCode="0.00">
                  <c:v>0.47588866949081593</c:v>
                </c:pt>
                <c:pt idx="11" formatCode="0.00">
                  <c:v>0.14791706204414407</c:v>
                </c:pt>
                <c:pt idx="14" formatCode="0.00">
                  <c:v>0.7756252288818376</c:v>
                </c:pt>
                <c:pt idx="15" formatCode="0.00">
                  <c:v>0.86067211627960372</c:v>
                </c:pt>
              </c:numCache>
            </c:numRef>
          </c:val>
        </c:ser>
        <c:ser>
          <c:idx val="4"/>
          <c:order val="3"/>
          <c:tx>
            <c:strRef>
              <c:f>'Sector Raw Data'!$B$259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Data'!$C$259:$T$259</c:f>
              <c:numCache>
                <c:formatCode>General</c:formatCode>
                <c:ptCount val="18"/>
                <c:pt idx="6" formatCode="0.00">
                  <c:v>0.42879024147987382</c:v>
                </c:pt>
                <c:pt idx="7" formatCode="0.00">
                  <c:v>0.63211312890052751</c:v>
                </c:pt>
                <c:pt idx="8" formatCode="0.00">
                  <c:v>0.64806097745895463</c:v>
                </c:pt>
                <c:pt idx="9" formatCode="0.00">
                  <c:v>0.68181182444095612</c:v>
                </c:pt>
                <c:pt idx="10" formatCode="0.00">
                  <c:v>0.8409135937690736</c:v>
                </c:pt>
                <c:pt idx="11" formatCode="0.00">
                  <c:v>0.62490347027778792</c:v>
                </c:pt>
                <c:pt idx="14" formatCode="0.00">
                  <c:v>0.88059306144714256</c:v>
                </c:pt>
                <c:pt idx="15" formatCode="0.00">
                  <c:v>0.9902213811874373</c:v>
                </c:pt>
                <c:pt idx="17">
                  <c:v>0.21071610599756288</c:v>
                </c:pt>
              </c:numCache>
            </c:numRef>
          </c:val>
        </c:ser>
        <c:ser>
          <c:idx val="5"/>
          <c:order val="4"/>
          <c:tx>
            <c:strRef>
              <c:f>'Sector Raw Data'!$B$260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Data'!$C$260:$T$260</c:f>
              <c:numCache>
                <c:formatCode>0.00</c:formatCode>
                <c:ptCount val="18"/>
                <c:pt idx="0">
                  <c:v>0.6070835709571839</c:v>
                </c:pt>
                <c:pt idx="1">
                  <c:v>0.59367113113403325</c:v>
                </c:pt>
                <c:pt idx="2">
                  <c:v>0.871782922744751</c:v>
                </c:pt>
                <c:pt idx="3">
                  <c:v>0.93942887783050655</c:v>
                </c:pt>
                <c:pt idx="4">
                  <c:v>0.68080384731292731</c:v>
                </c:pt>
                <c:pt idx="5">
                  <c:v>0.81607925891876265</c:v>
                </c:pt>
                <c:pt idx="6">
                  <c:v>0.87703391909599304</c:v>
                </c:pt>
                <c:pt idx="7">
                  <c:v>0.93979059457779079</c:v>
                </c:pt>
                <c:pt idx="8">
                  <c:v>1.1069542169570918</c:v>
                </c:pt>
                <c:pt idx="9">
                  <c:v>0.85453436076640943</c:v>
                </c:pt>
                <c:pt idx="10">
                  <c:v>1.5474007606506346</c:v>
                </c:pt>
                <c:pt idx="11">
                  <c:v>1.1160790324211121</c:v>
                </c:pt>
                <c:pt idx="12">
                  <c:v>0.97235025167465261</c:v>
                </c:pt>
                <c:pt idx="13">
                  <c:v>0.48895395994186491</c:v>
                </c:pt>
                <c:pt idx="14">
                  <c:v>1.5469835758209229</c:v>
                </c:pt>
                <c:pt idx="15">
                  <c:v>1.4678844928741406</c:v>
                </c:pt>
                <c:pt idx="16">
                  <c:v>0.60548869371414182</c:v>
                </c:pt>
                <c:pt idx="17" formatCode="General">
                  <c:v>0.55808515399694436</c:v>
                </c:pt>
              </c:numCache>
            </c:numRef>
          </c:val>
        </c:ser>
        <c:ser>
          <c:idx val="6"/>
          <c:order val="5"/>
          <c:tx>
            <c:strRef>
              <c:f>'Sector Raw Data'!$B$261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Data'!$C$261:$T$261</c:f>
              <c:numCache>
                <c:formatCode>0.00</c:formatCode>
                <c:ptCount val="18"/>
                <c:pt idx="0">
                  <c:v>-0.41404759883880632</c:v>
                </c:pt>
                <c:pt idx="1">
                  <c:v>-0.30434390902519232</c:v>
                </c:pt>
                <c:pt idx="2">
                  <c:v>-0.1826811283826828</c:v>
                </c:pt>
                <c:pt idx="3">
                  <c:v>-0.22362791001796722</c:v>
                </c:pt>
                <c:pt idx="4">
                  <c:v>-0.4745436608791353</c:v>
                </c:pt>
                <c:pt idx="5">
                  <c:v>-0.47421848773956404</c:v>
                </c:pt>
                <c:pt idx="12">
                  <c:v>-0.34215456247329712</c:v>
                </c:pt>
                <c:pt idx="13">
                  <c:v>-0.24183122813701641</c:v>
                </c:pt>
                <c:pt idx="16">
                  <c:v>-0.5185086727142334</c:v>
                </c:pt>
              </c:numCache>
            </c:numRef>
          </c:val>
        </c:ser>
        <c:ser>
          <c:idx val="13"/>
          <c:order val="6"/>
          <c:tx>
            <c:strRef>
              <c:f>'Sector Raw Data'!$B$262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Data'!$C$262:$T$262</c:f>
              <c:numCache>
                <c:formatCode>0.00</c:formatCode>
                <c:ptCount val="18"/>
                <c:pt idx="0">
                  <c:v>-0.57236808538436856</c:v>
                </c:pt>
                <c:pt idx="1">
                  <c:v>-0.4802893102169038</c:v>
                </c:pt>
                <c:pt idx="2">
                  <c:v>-0.86043663322925568</c:v>
                </c:pt>
                <c:pt idx="3">
                  <c:v>-0.65364237129688441</c:v>
                </c:pt>
                <c:pt idx="4">
                  <c:v>-0.75700059533119335</c:v>
                </c:pt>
                <c:pt idx="5">
                  <c:v>-0.70163643360138106</c:v>
                </c:pt>
                <c:pt idx="6">
                  <c:v>-0.142327681183815</c:v>
                </c:pt>
                <c:pt idx="12">
                  <c:v>-0.72980540990829601</c:v>
                </c:pt>
                <c:pt idx="13">
                  <c:v>-0.57976521551609206</c:v>
                </c:pt>
                <c:pt idx="16">
                  <c:v>-0.61327350139617964</c:v>
                </c:pt>
                <c:pt idx="17" formatCode="General">
                  <c:v>-0.25811627507209839</c:v>
                </c:pt>
              </c:numCache>
            </c:numRef>
          </c:val>
        </c:ser>
        <c:ser>
          <c:idx val="12"/>
          <c:order val="7"/>
          <c:tx>
            <c:strRef>
              <c:f>'Sector Raw Data'!$B$263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Data'!$C$263:$T$263</c:f>
              <c:numCache>
                <c:formatCode>#,##0.00</c:formatCode>
                <c:ptCount val="18"/>
                <c:pt idx="0">
                  <c:v>-0.55265563726425315</c:v>
                </c:pt>
                <c:pt idx="1">
                  <c:v>-0.36655443906784196</c:v>
                </c:pt>
                <c:pt idx="2">
                  <c:v>-0.69074237346649314</c:v>
                </c:pt>
                <c:pt idx="3">
                  <c:v>-0.6520796418190018</c:v>
                </c:pt>
                <c:pt idx="4">
                  <c:v>-0.83517932891845703</c:v>
                </c:pt>
                <c:pt idx="5">
                  <c:v>-0.74162602424621582</c:v>
                </c:pt>
                <c:pt idx="6">
                  <c:v>-0.80638812482357025</c:v>
                </c:pt>
                <c:pt idx="7">
                  <c:v>-0.15545372664928436</c:v>
                </c:pt>
                <c:pt idx="8">
                  <c:v>-3.3863093703985214E-2</c:v>
                </c:pt>
                <c:pt idx="9">
                  <c:v>-0.40902557224035346</c:v>
                </c:pt>
                <c:pt idx="11">
                  <c:v>-0.44982469081878734</c:v>
                </c:pt>
                <c:pt idx="12">
                  <c:v>-0.5583953857421875</c:v>
                </c:pt>
                <c:pt idx="13">
                  <c:v>-0.70267564058304077</c:v>
                </c:pt>
                <c:pt idx="14">
                  <c:v>-7.9764842987060561E-2</c:v>
                </c:pt>
                <c:pt idx="16">
                  <c:v>-0.68680262565612793</c:v>
                </c:pt>
                <c:pt idx="17" formatCode="General">
                  <c:v>-0.27007934451103144</c:v>
                </c:pt>
              </c:numCache>
            </c:numRef>
          </c:val>
        </c:ser>
        <c:ser>
          <c:idx val="7"/>
          <c:order val="8"/>
          <c:tx>
            <c:strRef>
              <c:f>'Sector Raw Data'!$B$264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Data'!$C$264:$T$264</c:f>
              <c:numCache>
                <c:formatCode>#,##0.00</c:formatCode>
                <c:ptCount val="18"/>
                <c:pt idx="0">
                  <c:v>-0.7590872764587413</c:v>
                </c:pt>
                <c:pt idx="1">
                  <c:v>-0.52067203521728467</c:v>
                </c:pt>
                <c:pt idx="2">
                  <c:v>-0.87676036357879794</c:v>
                </c:pt>
                <c:pt idx="3">
                  <c:v>-0.71863429546356372</c:v>
                </c:pt>
                <c:pt idx="4">
                  <c:v>-0.85037770271301161</c:v>
                </c:pt>
                <c:pt idx="5">
                  <c:v>-0.89873938560485733</c:v>
                </c:pt>
                <c:pt idx="6">
                  <c:v>-0.96534628868102534</c:v>
                </c:pt>
                <c:pt idx="7">
                  <c:v>-0.91780829727649704</c:v>
                </c:pt>
                <c:pt idx="8">
                  <c:v>-0.55922652259469063</c:v>
                </c:pt>
                <c:pt idx="9">
                  <c:v>-0.77311075478792257</c:v>
                </c:pt>
                <c:pt idx="10">
                  <c:v>-0.40017817020416246</c:v>
                </c:pt>
                <c:pt idx="11">
                  <c:v>-0.90559575557708705</c:v>
                </c:pt>
                <c:pt idx="12">
                  <c:v>-0.65539460182190001</c:v>
                </c:pt>
                <c:pt idx="13">
                  <c:v>-0.95173351764679048</c:v>
                </c:pt>
                <c:pt idx="14">
                  <c:v>-1.0600444793701149</c:v>
                </c:pt>
                <c:pt idx="15">
                  <c:v>-0.80380216836929308</c:v>
                </c:pt>
                <c:pt idx="16">
                  <c:v>-0.6923547506332397</c:v>
                </c:pt>
                <c:pt idx="17" formatCode="General">
                  <c:v>-0.25657059550285444</c:v>
                </c:pt>
              </c:numCache>
            </c:numRef>
          </c:val>
        </c:ser>
        <c:overlap val="100"/>
        <c:axId val="212461440"/>
        <c:axId val="212462976"/>
      </c:barChart>
      <c:lineChart>
        <c:grouping val="standard"/>
        <c:ser>
          <c:idx val="2"/>
          <c:order val="9"/>
          <c:tx>
            <c:strRef>
              <c:f>'Sector Raw Data'!$B$266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'Sector Raw Data'!$C$2:$T$2</c:f>
              <c:strCache>
                <c:ptCount val="18"/>
                <c:pt idx="0">
                  <c:v>Book to Price</c:v>
                </c:pt>
                <c:pt idx="1">
                  <c:v>Dividend Yield</c:v>
                </c:pt>
                <c:pt idx="2">
                  <c:v>Earnings Yld</c:v>
                </c:pt>
                <c:pt idx="3">
                  <c:v>C'Flow Yield</c:v>
                </c:pt>
                <c:pt idx="4">
                  <c:v>Sales to Price</c:v>
                </c:pt>
                <c:pt idx="5">
                  <c:v>EBITDA to Price</c:v>
                </c:pt>
                <c:pt idx="6">
                  <c:v>Rtn on Equity</c:v>
                </c:pt>
                <c:pt idx="7">
                  <c:v>Earnings Growth</c:v>
                </c:pt>
                <c:pt idx="8">
                  <c:v>Income/Sales</c:v>
                </c:pt>
                <c:pt idx="9">
                  <c:v>Sales Growth</c:v>
                </c:pt>
                <c:pt idx="10">
                  <c:v>IBES 12Mth Gr</c:v>
                </c:pt>
                <c:pt idx="11">
                  <c:v>IBES 1Yr Rev</c:v>
                </c:pt>
                <c:pt idx="12">
                  <c:v>Market Cap</c:v>
                </c:pt>
                <c:pt idx="13">
                  <c:v>Market Beta</c:v>
                </c:pt>
                <c:pt idx="14">
                  <c:v>Momentum ST</c:v>
                </c:pt>
                <c:pt idx="15">
                  <c:v>Momentum MT</c:v>
                </c:pt>
                <c:pt idx="16">
                  <c:v>Debt/Equity</c:v>
                </c:pt>
                <c:pt idx="17">
                  <c:v>Foreign Sales</c:v>
                </c:pt>
              </c:strCache>
            </c:strRef>
          </c:cat>
          <c:val>
            <c:numRef>
              <c:f>'Sector Raw Data'!$C$266:$T$266</c:f>
              <c:numCache>
                <c:formatCode>General</c:formatCode>
                <c:ptCount val="18"/>
              </c:numCache>
            </c:numRef>
          </c:val>
        </c:ser>
        <c:marker val="1"/>
        <c:axId val="212461440"/>
        <c:axId val="212462976"/>
      </c:lineChart>
      <c:lineChart>
        <c:grouping val="standard"/>
        <c:ser>
          <c:idx val="9"/>
          <c:order val="10"/>
          <c:marker>
            <c:symbol val="none"/>
          </c:marker>
          <c:errBars>
            <c:errDir val="y"/>
            <c:errBarType val="both"/>
            <c:errValType val="fixedVal"/>
            <c:val val="5"/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cat>
            <c:numRef>
              <c:f>'Raw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cat>
          <c:val>
            <c:numRef>
              <c:f>'Raw Data'!$C$1:$U$1</c:f>
              <c:numCache>
                <c:formatCode>General</c:formatCode>
                <c:ptCount val="19"/>
                <c:pt idx="6">
                  <c:v>0</c:v>
                </c:pt>
                <c:pt idx="12">
                  <c:v>0</c:v>
                </c:pt>
                <c:pt idx="14">
                  <c:v>0</c:v>
                </c:pt>
                <c:pt idx="16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212636800"/>
        <c:axId val="212638336"/>
      </c:lineChart>
      <c:catAx>
        <c:axId val="212461440"/>
        <c:scaling>
          <c:orientation val="minMax"/>
        </c:scaling>
        <c:axPos val="b"/>
        <c:numFmt formatCode="General" sourceLinked="1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12462976"/>
        <c:crosses val="autoZero"/>
        <c:auto val="1"/>
        <c:lblAlgn val="ctr"/>
        <c:lblOffset val="100"/>
        <c:tickLblSkip val="2"/>
        <c:tickMarkSkip val="1"/>
      </c:catAx>
      <c:valAx>
        <c:axId val="2124629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12461440"/>
        <c:crosses val="autoZero"/>
        <c:crossBetween val="between"/>
      </c:valAx>
      <c:catAx>
        <c:axId val="212636800"/>
        <c:scaling>
          <c:orientation val="minMax"/>
        </c:scaling>
        <c:axPos val="t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212638336"/>
        <c:crosses val="max"/>
        <c:auto val="1"/>
        <c:lblAlgn val="ctr"/>
        <c:lblOffset val="100"/>
        <c:tickLblSkip val="1"/>
        <c:tickMarkSkip val="1"/>
      </c:catAx>
      <c:valAx>
        <c:axId val="212638336"/>
        <c:scaling>
          <c:orientation val="minMax"/>
          <c:max val="1"/>
          <c:min val="-1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lang="ja-JP"/>
            </a:pPr>
            <a:endParaRPr lang="ja-JP"/>
          </a:p>
        </c:txPr>
        <c:crossAx val="212636800"/>
        <c:crossesAt val="1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2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45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Style Distribution</a:t>
            </a:r>
          </a:p>
        </c:rich>
      </c:tx>
      <c:layout>
        <c:manualLayout>
          <c:xMode val="edge"/>
          <c:yMode val="edge"/>
          <c:x val="0.42572741194487157"/>
          <c:y val="2.124183006535961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3415007656967836E-2"/>
          <c:y val="8.9869424449525837E-2"/>
          <c:w val="0.88055130168453288"/>
          <c:h val="0.7273926013093801"/>
        </c:manualLayout>
      </c:layout>
      <c:barChart>
        <c:barDir val="col"/>
        <c:grouping val="stacked"/>
        <c:ser>
          <c:idx val="1"/>
          <c:order val="0"/>
          <c:tx>
            <c:strRef>
              <c:f>'Risk Raw Data'!$B$294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Data'!$C$294:$F$294</c:f>
              <c:numCache>
                <c:formatCode>General</c:formatCode>
                <c:ptCount val="4"/>
                <c:pt idx="0">
                  <c:v>1.0679664634801354</c:v>
                </c:pt>
                <c:pt idx="1">
                  <c:v>37.883828164993353</c:v>
                </c:pt>
                <c:pt idx="2">
                  <c:v>0</c:v>
                </c:pt>
                <c:pt idx="3">
                  <c:v>1.8430859161711342</c:v>
                </c:pt>
              </c:numCache>
            </c:numRef>
          </c:val>
        </c:ser>
        <c:ser>
          <c:idx val="3"/>
          <c:order val="1"/>
          <c:tx>
            <c:strRef>
              <c:f>'Risk Raw Data'!$B$295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Data'!$C$295:$F$295</c:f>
              <c:numCache>
                <c:formatCode>General</c:formatCode>
                <c:ptCount val="4"/>
                <c:pt idx="0">
                  <c:v>6.2957017093891903</c:v>
                </c:pt>
                <c:pt idx="1">
                  <c:v>16.48161848998646</c:v>
                </c:pt>
                <c:pt idx="2">
                  <c:v>1.5137923867313259</c:v>
                </c:pt>
                <c:pt idx="3">
                  <c:v>5.9464334569911124</c:v>
                </c:pt>
              </c:numCache>
            </c:numRef>
          </c:val>
        </c:ser>
        <c:ser>
          <c:idx val="4"/>
          <c:order val="2"/>
          <c:tx>
            <c:strRef>
              <c:f>'Risk Raw Data'!$B$296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Data'!$C$296:$F$296</c:f>
              <c:numCache>
                <c:formatCode>General</c:formatCode>
                <c:ptCount val="4"/>
                <c:pt idx="0">
                  <c:v>5.5445746968299208</c:v>
                </c:pt>
                <c:pt idx="1">
                  <c:v>10.319170943415148</c:v>
                </c:pt>
                <c:pt idx="2">
                  <c:v>2.1974374475266636</c:v>
                </c:pt>
                <c:pt idx="3">
                  <c:v>6.18685864970639</c:v>
                </c:pt>
              </c:numCache>
            </c:numRef>
          </c:val>
        </c:ser>
        <c:ser>
          <c:idx val="5"/>
          <c:order val="3"/>
          <c:tx>
            <c:strRef>
              <c:f>'Risk Raw Data'!$B$297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Data'!$C$297:$F$297</c:f>
              <c:numCache>
                <c:formatCode>General</c:formatCode>
                <c:ptCount val="4"/>
                <c:pt idx="0">
                  <c:v>7.3167289020497162</c:v>
                </c:pt>
                <c:pt idx="1">
                  <c:v>9.2979717065621514</c:v>
                </c:pt>
                <c:pt idx="2">
                  <c:v>3.3125138325390027</c:v>
                </c:pt>
                <c:pt idx="3">
                  <c:v>9.0563099755385927</c:v>
                </c:pt>
              </c:numCache>
            </c:numRef>
          </c:val>
        </c:ser>
        <c:ser>
          <c:idx val="6"/>
          <c:order val="4"/>
          <c:tx>
            <c:strRef>
              <c:f>'Risk Raw Data'!$B$298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Data'!$C$298:$F$298</c:f>
              <c:numCache>
                <c:formatCode>General</c:formatCode>
                <c:ptCount val="4"/>
                <c:pt idx="0">
                  <c:v>13.486288501395869</c:v>
                </c:pt>
                <c:pt idx="1">
                  <c:v>11.297938388774158</c:v>
                </c:pt>
                <c:pt idx="2">
                  <c:v>8.0705255789448547</c:v>
                </c:pt>
                <c:pt idx="3">
                  <c:v>16.991168315293731</c:v>
                </c:pt>
              </c:numCache>
            </c:numRef>
          </c:val>
        </c:ser>
        <c:ser>
          <c:idx val="13"/>
          <c:order val="5"/>
          <c:tx>
            <c:strRef>
              <c:f>'Risk Raw Data'!$B$299</c:f>
              <c:strCache>
                <c:ptCount val="1"/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Data'!$C$299:$F$299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2"/>
          <c:order val="6"/>
          <c:tx>
            <c:strRef>
              <c:f>'Risk Raw Data'!$B$300</c:f>
              <c:strCache>
                <c:ptCount val="1"/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Data'!$C$300:$F$300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'Risk Raw Data'!$B$301</c:f>
              <c:strCache>
                <c:ptCount val="1"/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Data'!$C$301:$F$301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223287168"/>
        <c:axId val="223305728"/>
      </c:barChart>
      <c:lineChart>
        <c:grouping val="standard"/>
        <c:ser>
          <c:idx val="2"/>
          <c:order val="8"/>
          <c:tx>
            <c:strRef>
              <c:f>'Risk Raw Data'!$B$302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Data'!$C$302:$F$302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0"/>
          <c:order val="9"/>
          <c:tx>
            <c:strRef>
              <c:f>'Risk Raw Data'!$B$304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'Risk Raw Data'!$C$293:$F$293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Data'!$C$304:$F$304</c:f>
              <c:numCache>
                <c:formatCode>General</c:formatCode>
                <c:ptCount val="4"/>
              </c:numCache>
            </c:numRef>
          </c:val>
        </c:ser>
        <c:marker val="1"/>
        <c:axId val="223287168"/>
        <c:axId val="223305728"/>
      </c:lineChart>
      <c:catAx>
        <c:axId val="223287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825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Style Grouping</a:t>
                </a:r>
              </a:p>
            </c:rich>
          </c:tx>
          <c:layout>
            <c:manualLayout>
              <c:xMode val="edge"/>
              <c:yMode val="edge"/>
              <c:x val="0.47320064158646841"/>
              <c:y val="0.9125638013390742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23305728"/>
        <c:crosses val="autoZero"/>
        <c:auto val="1"/>
        <c:lblAlgn val="ctr"/>
        <c:lblOffset val="100"/>
        <c:tickLblSkip val="1"/>
        <c:tickMarkSkip val="1"/>
      </c:catAx>
      <c:valAx>
        <c:axId val="2233057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825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%Weight</a:t>
                </a:r>
              </a:p>
            </c:rich>
          </c:tx>
          <c:layout>
            <c:manualLayout>
              <c:xMode val="edge"/>
              <c:yMode val="edge"/>
              <c:x val="1.531393568147014E-2"/>
              <c:y val="0.26960835777880732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23287168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25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roundedCorners val="1"/>
  <c:chart>
    <c:title>
      <c:tx>
        <c:rich>
          <a:bodyPr/>
          <a:lstStyle/>
          <a:p>
            <a:pPr>
              <a:defRPr lang="ja-JP" sz="1425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Style Distribution SA </a:t>
            </a:r>
          </a:p>
        </c:rich>
      </c:tx>
      <c:layout>
        <c:manualLayout>
          <c:xMode val="edge"/>
          <c:yMode val="edge"/>
          <c:x val="0.40156282808398946"/>
          <c:y val="2.124183006535961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312572717722144E-2"/>
          <c:y val="8.9869424449525837E-2"/>
          <c:w val="0.8781256699567187"/>
          <c:h val="0.76106499324011412"/>
        </c:manualLayout>
      </c:layout>
      <c:barChart>
        <c:barDir val="col"/>
        <c:grouping val="stacked"/>
        <c:ser>
          <c:idx val="1"/>
          <c:order val="0"/>
          <c:tx>
            <c:strRef>
              <c:f>'Risk Raw Data'!$B$370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Data'!$C$370:$F$370</c:f>
              <c:numCache>
                <c:formatCode>General</c:formatCode>
                <c:ptCount val="4"/>
                <c:pt idx="0">
                  <c:v>8.6471430420848439</c:v>
                </c:pt>
                <c:pt idx="1">
                  <c:v>34.481981273321189</c:v>
                </c:pt>
                <c:pt idx="2">
                  <c:v>0</c:v>
                </c:pt>
                <c:pt idx="3">
                  <c:v>1.4975855669599381</c:v>
                </c:pt>
              </c:numCache>
            </c:numRef>
          </c:val>
        </c:ser>
        <c:ser>
          <c:idx val="3"/>
          <c:order val="1"/>
          <c:tx>
            <c:strRef>
              <c:f>'Risk Raw Data'!$B$371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Data'!$C$371:$F$371</c:f>
              <c:numCache>
                <c:formatCode>General</c:formatCode>
                <c:ptCount val="4"/>
                <c:pt idx="0">
                  <c:v>7.7698431118040858</c:v>
                </c:pt>
                <c:pt idx="1">
                  <c:v>15.868948771523568</c:v>
                </c:pt>
                <c:pt idx="2">
                  <c:v>2.6476072492697291</c:v>
                </c:pt>
                <c:pt idx="3">
                  <c:v>4.8003070560661865</c:v>
                </c:pt>
              </c:numCache>
            </c:numRef>
          </c:val>
        </c:ser>
        <c:ser>
          <c:idx val="4"/>
          <c:order val="2"/>
          <c:tx>
            <c:strRef>
              <c:f>'Risk Raw Data'!$B$372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Data'!$C$372:$F$372</c:f>
              <c:numCache>
                <c:formatCode>General</c:formatCode>
                <c:ptCount val="4"/>
                <c:pt idx="0">
                  <c:v>7.170601366496129</c:v>
                </c:pt>
                <c:pt idx="1">
                  <c:v>7.4426184384439704</c:v>
                </c:pt>
                <c:pt idx="2">
                  <c:v>2.5275929640997106</c:v>
                </c:pt>
                <c:pt idx="3">
                  <c:v>3.4882383442778981</c:v>
                </c:pt>
              </c:numCache>
            </c:numRef>
          </c:val>
        </c:ser>
        <c:ser>
          <c:idx val="5"/>
          <c:order val="3"/>
          <c:tx>
            <c:strRef>
              <c:f>'Risk Raw Data'!$B$373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Data'!$C$373:$F$373</c:f>
              <c:numCache>
                <c:formatCode>General</c:formatCode>
                <c:ptCount val="4"/>
                <c:pt idx="0">
                  <c:v>7.7941808865539626</c:v>
                </c:pt>
                <c:pt idx="1">
                  <c:v>7.8195851480197245</c:v>
                </c:pt>
                <c:pt idx="2">
                  <c:v>3.9650714694579792</c:v>
                </c:pt>
                <c:pt idx="3">
                  <c:v>5.5116847872399806</c:v>
                </c:pt>
              </c:numCache>
            </c:numRef>
          </c:val>
        </c:ser>
        <c:ser>
          <c:idx val="6"/>
          <c:order val="4"/>
          <c:tx>
            <c:strRef>
              <c:f>'Risk Raw Data'!$B$374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Data'!$C$374:$F$374</c:f>
              <c:numCache>
                <c:formatCode>General</c:formatCode>
                <c:ptCount val="4"/>
                <c:pt idx="0">
                  <c:v>10.508979221003631</c:v>
                </c:pt>
                <c:pt idx="1">
                  <c:v>12.47202095003715</c:v>
                </c:pt>
                <c:pt idx="2">
                  <c:v>9.1327096621667501</c:v>
                </c:pt>
                <c:pt idx="3">
                  <c:v>11.222612232752555</c:v>
                </c:pt>
              </c:numCache>
            </c:numRef>
          </c:val>
        </c:ser>
        <c:ser>
          <c:idx val="13"/>
          <c:order val="5"/>
          <c:tx>
            <c:strRef>
              <c:f>'Risk Raw Data'!$B$375</c:f>
              <c:strCache>
                <c:ptCount val="1"/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Data'!$C$375:$F$375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2"/>
          <c:order val="6"/>
          <c:tx>
            <c:strRef>
              <c:f>'Risk Raw Data'!$B$376</c:f>
              <c:strCache>
                <c:ptCount val="1"/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Data'!$C$376:$F$376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'Risk Raw Data'!$B$377</c:f>
              <c:strCache>
                <c:ptCount val="1"/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Data'!$C$377:$F$377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231599488"/>
        <c:axId val="232465920"/>
      </c:barChart>
      <c:lineChart>
        <c:grouping val="standard"/>
        <c:ser>
          <c:idx val="2"/>
          <c:order val="8"/>
          <c:tx>
            <c:strRef>
              <c:f>'Risk Raw Data'!$B$378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Data'!$C$378:$F$378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'Risk Raw Data'!$B$380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'Risk Raw Data'!$C$369:$F$369</c:f>
              <c:strCache>
                <c:ptCount val="4"/>
                <c:pt idx="0">
                  <c:v>Large Value</c:v>
                </c:pt>
                <c:pt idx="1">
                  <c:v>Large Growth</c:v>
                </c:pt>
                <c:pt idx="2">
                  <c:v>Small Value</c:v>
                </c:pt>
                <c:pt idx="3">
                  <c:v>Small Growth</c:v>
                </c:pt>
              </c:strCache>
            </c:strRef>
          </c:cat>
          <c:val>
            <c:numRef>
              <c:f>'Risk Raw Data'!$C$380:$F$380</c:f>
              <c:numCache>
                <c:formatCode>General</c:formatCode>
                <c:ptCount val="4"/>
              </c:numCache>
            </c:numRef>
          </c:val>
        </c:ser>
        <c:marker val="1"/>
        <c:axId val="231599488"/>
        <c:axId val="232465920"/>
      </c:lineChart>
      <c:catAx>
        <c:axId val="231599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825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Style Grouping</a:t>
                </a:r>
              </a:p>
            </c:rich>
          </c:tx>
          <c:layout>
            <c:manualLayout>
              <c:xMode val="edge"/>
              <c:yMode val="edge"/>
              <c:x val="0.47343783415961888"/>
              <c:y val="0.9265939646435467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32465920"/>
        <c:crosses val="autoZero"/>
        <c:auto val="1"/>
        <c:lblAlgn val="ctr"/>
        <c:lblOffset val="100"/>
        <c:tickLblSkip val="1"/>
        <c:tickMarkSkip val="1"/>
      </c:catAx>
      <c:valAx>
        <c:axId val="2324659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825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% Weight</a:t>
                </a:r>
              </a:p>
            </c:rich>
          </c:tx>
          <c:layout>
            <c:manualLayout>
              <c:xMode val="edge"/>
              <c:yMode val="edge"/>
              <c:x val="1.5625E-2"/>
              <c:y val="0.26797419930351923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31599488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1"/>
  <c:chart>
    <c:title>
      <c:tx>
        <c:rich>
          <a:bodyPr/>
          <a:lstStyle/>
          <a:p>
            <a:pPr>
              <a:defRPr lang="ja-JP" sz="14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Size Distribution</a:t>
            </a:r>
          </a:p>
        </c:rich>
      </c:tx>
      <c:layout>
        <c:manualLayout>
          <c:xMode val="edge"/>
          <c:yMode val="edge"/>
          <c:x val="0.42700189948783962"/>
          <c:y val="2.124183006535961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4191594963877454E-2"/>
          <c:y val="8.6601445378634498E-2"/>
          <c:w val="0.88540099266044492"/>
          <c:h val="0.66683178806366761"/>
        </c:manualLayout>
      </c:layout>
      <c:barChart>
        <c:barDir val="col"/>
        <c:grouping val="stacked"/>
        <c:ser>
          <c:idx val="0"/>
          <c:order val="0"/>
          <c:tx>
            <c:strRef>
              <c:f>'Risk Raw Data'!$B$142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Data'!$C$142:$E$142</c:f>
              <c:numCache>
                <c:formatCode>0.0</c:formatCode>
                <c:ptCount val="3"/>
                <c:pt idx="0">
                  <c:v>1.5542338577728978</c:v>
                </c:pt>
                <c:pt idx="1">
                  <c:v>41.925233993437914</c:v>
                </c:pt>
                <c:pt idx="2">
                  <c:v>3.9265128586324618</c:v>
                </c:pt>
              </c:numCache>
            </c:numRef>
          </c:val>
        </c:ser>
        <c:ser>
          <c:idx val="1"/>
          <c:order val="1"/>
          <c:tx>
            <c:strRef>
              <c:f>'Risk Raw Data'!$B$143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Data'!$C$143:$E$143</c:f>
              <c:numCache>
                <c:formatCode>0.0</c:formatCode>
                <c:ptCount val="3"/>
                <c:pt idx="0">
                  <c:v>6.2513214203867804</c:v>
                </c:pt>
                <c:pt idx="1">
                  <c:v>13.666179219880416</c:v>
                </c:pt>
                <c:pt idx="2">
                  <c:v>7.4261109322885872</c:v>
                </c:pt>
              </c:numCache>
            </c:numRef>
          </c:val>
        </c:ser>
        <c:ser>
          <c:idx val="3"/>
          <c:order val="2"/>
          <c:tx>
            <c:strRef>
              <c:f>'Risk Raw Data'!$B$144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Data'!$C$144:$E$144</c:f>
              <c:numCache>
                <c:formatCode>0.0</c:formatCode>
                <c:ptCount val="3"/>
                <c:pt idx="0">
                  <c:v>6.9413553232800433</c:v>
                </c:pt>
                <c:pt idx="1">
                  <c:v>7.3541912972871044</c:v>
                </c:pt>
                <c:pt idx="2">
                  <c:v>7.3584507660402467</c:v>
                </c:pt>
              </c:numCache>
            </c:numRef>
          </c:val>
        </c:ser>
        <c:ser>
          <c:idx val="4"/>
          <c:order val="3"/>
          <c:tx>
            <c:strRef>
              <c:f>'Risk Raw Data'!$B$145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Data'!$C$145:$E$145</c:f>
              <c:numCache>
                <c:formatCode>0.0</c:formatCode>
                <c:ptCount val="3"/>
                <c:pt idx="0">
                  <c:v>7.2415565769667198</c:v>
                </c:pt>
                <c:pt idx="1">
                  <c:v>7.3168957078614767</c:v>
                </c:pt>
                <c:pt idx="2">
                  <c:v>10.125164035133885</c:v>
                </c:pt>
              </c:numCache>
            </c:numRef>
          </c:val>
        </c:ser>
        <c:ser>
          <c:idx val="5"/>
          <c:order val="4"/>
          <c:tx>
            <c:strRef>
              <c:f>'Risk Raw Data'!$B$146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Data'!$C$146:$E$146</c:f>
              <c:numCache>
                <c:formatCode>0.0</c:formatCode>
                <c:ptCount val="3"/>
                <c:pt idx="0">
                  <c:v>11.575663013174196</c:v>
                </c:pt>
                <c:pt idx="1">
                  <c:v>12.231566717024322</c:v>
                </c:pt>
                <c:pt idx="2">
                  <c:v>21.645362394307217</c:v>
                </c:pt>
              </c:numCache>
            </c:numRef>
          </c:val>
        </c:ser>
        <c:ser>
          <c:idx val="6"/>
          <c:order val="5"/>
          <c:tx>
            <c:strRef>
              <c:f>'Risk Raw Data'!$B$147</c:f>
              <c:strCache>
                <c:ptCount val="1"/>
              </c:strCache>
            </c:strRef>
          </c:tx>
          <c:spPr>
            <a:solidFill>
              <a:srgbClr val="99CCFF"/>
            </a:solidFill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Data'!$C$147:$E$147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3"/>
          <c:order val="6"/>
          <c:tx>
            <c:strRef>
              <c:f>'Risk Raw Data'!$B$148</c:f>
              <c:strCache>
                <c:ptCount val="1"/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Data'!$C$148:$E$148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2"/>
          <c:order val="7"/>
          <c:tx>
            <c:strRef>
              <c:f>'Risk Raw Data'!$B$149</c:f>
              <c:strCache>
                <c:ptCount val="1"/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Data'!$C$149:$E$149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8"/>
          <c:tx>
            <c:strRef>
              <c:f>'Risk Raw Data'!$B$150</c:f>
              <c:strCache>
                <c:ptCount val="1"/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Data'!$C$150:$E$150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overlap val="100"/>
        <c:axId val="240039040"/>
        <c:axId val="240040960"/>
      </c:barChart>
      <c:lineChart>
        <c:grouping val="standard"/>
        <c:ser>
          <c:idx val="8"/>
          <c:order val="9"/>
          <c:tx>
            <c:strRef>
              <c:f>'Risk Raw Data'!$B$152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'Risk Raw Data'!$C$141:$E$141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Data'!$C$152:$E$152</c:f>
              <c:numCache>
                <c:formatCode>General</c:formatCode>
                <c:ptCount val="3"/>
              </c:numCache>
            </c:numRef>
          </c:val>
        </c:ser>
        <c:marker val="1"/>
        <c:axId val="240039040"/>
        <c:axId val="240040960"/>
      </c:lineChart>
      <c:catAx>
        <c:axId val="240039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Size Grouping</a:t>
                </a:r>
              </a:p>
            </c:rich>
          </c:tx>
          <c:layout>
            <c:manualLayout>
              <c:xMode val="edge"/>
              <c:yMode val="edge"/>
              <c:x val="0.47247448235637302"/>
              <c:y val="0.926739127120572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0040960"/>
        <c:crosses val="autoZero"/>
        <c:auto val="1"/>
        <c:lblAlgn val="ctr"/>
        <c:lblOffset val="100"/>
        <c:tickLblSkip val="1"/>
        <c:tickMarkSkip val="1"/>
      </c:catAx>
      <c:valAx>
        <c:axId val="2400409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% Weight</a:t>
                </a:r>
              </a:p>
            </c:rich>
          </c:tx>
          <c:layout>
            <c:manualLayout>
              <c:xMode val="edge"/>
              <c:yMode val="edge"/>
              <c:x val="2.197802197802199E-2"/>
              <c:y val="0.25490230387868268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0039040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1"/>
  <c:chart>
    <c:title>
      <c:tx>
        <c:rich>
          <a:bodyPr/>
          <a:lstStyle/>
          <a:p>
            <a:pPr>
              <a:defRPr lang="ja-JP" sz="145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n-US" altLang="en-US" dirty="0"/>
              <a:t>Size Distribution SA</a:t>
            </a:r>
          </a:p>
        </c:rich>
      </c:tx>
      <c:layout>
        <c:manualLayout>
          <c:xMode val="edge"/>
          <c:yMode val="edge"/>
          <c:x val="0.41068734347137903"/>
          <c:y val="2.124183006535961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1603121722270003E-2"/>
          <c:y val="8.6601445378634498E-2"/>
          <c:w val="0.8885502807060156"/>
          <c:h val="0.68366798402903428"/>
        </c:manualLayout>
      </c:layout>
      <c:barChart>
        <c:barDir val="col"/>
        <c:grouping val="stacked"/>
        <c:ser>
          <c:idx val="0"/>
          <c:order val="0"/>
          <c:tx>
            <c:strRef>
              <c:f>'Risk Raw Data'!$B$218</c:f>
              <c:strCache>
                <c:ptCount val="1"/>
                <c:pt idx="0">
                  <c:v>Offset (Hidden)</c:v>
                </c:pt>
              </c:strCache>
            </c:strRef>
          </c:tx>
          <c:spPr>
            <a:noFill/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Data'!$C$218:$E$218</c:f>
              <c:numCache>
                <c:formatCode>General</c:formatCode>
                <c:ptCount val="3"/>
                <c:pt idx="0">
                  <c:v>10.638101479489549</c:v>
                </c:pt>
                <c:pt idx="1">
                  <c:v>34.142863105597286</c:v>
                </c:pt>
                <c:pt idx="2">
                  <c:v>4.7803589037662402</c:v>
                </c:pt>
              </c:numCache>
            </c:numRef>
          </c:val>
        </c:ser>
        <c:ser>
          <c:idx val="1"/>
          <c:order val="1"/>
          <c:tx>
            <c:strRef>
              <c:f>'Risk Raw Data'!$B$219</c:f>
              <c:strCache>
                <c:ptCount val="1"/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Data'!$C$219:$E$219</c:f>
              <c:numCache>
                <c:formatCode>General</c:formatCode>
                <c:ptCount val="3"/>
                <c:pt idx="0">
                  <c:v>11.325851102369954</c:v>
                </c:pt>
                <c:pt idx="1">
                  <c:v>11.443516349842874</c:v>
                </c:pt>
                <c:pt idx="2">
                  <c:v>5.7987918825317024</c:v>
                </c:pt>
              </c:numCache>
            </c:numRef>
          </c:val>
        </c:ser>
        <c:ser>
          <c:idx val="3"/>
          <c:order val="2"/>
          <c:tx>
            <c:strRef>
              <c:f>'Risk Raw Data'!$B$220</c:f>
              <c:strCache>
                <c:ptCount val="1"/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Data'!$C$220:$E$220</c:f>
              <c:numCache>
                <c:formatCode>General</c:formatCode>
                <c:ptCount val="3"/>
                <c:pt idx="0">
                  <c:v>8.119413311099569</c:v>
                </c:pt>
                <c:pt idx="1">
                  <c:v>6.2119309342036884</c:v>
                </c:pt>
                <c:pt idx="2">
                  <c:v>6.1294972551135469</c:v>
                </c:pt>
              </c:numCache>
            </c:numRef>
          </c:val>
        </c:ser>
        <c:ser>
          <c:idx val="4"/>
          <c:order val="3"/>
          <c:tx>
            <c:strRef>
              <c:f>'Risk Raw Data'!$B$221</c:f>
              <c:strCache>
                <c:ptCount val="1"/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Data'!$C$221:$E$221</c:f>
              <c:numCache>
                <c:formatCode>General</c:formatCode>
                <c:ptCount val="3"/>
                <c:pt idx="0">
                  <c:v>7.5544721186591417</c:v>
                </c:pt>
                <c:pt idx="1">
                  <c:v>6.1016793538298906</c:v>
                </c:pt>
                <c:pt idx="2">
                  <c:v>6.5062495628803703</c:v>
                </c:pt>
              </c:numCache>
            </c:numRef>
          </c:val>
        </c:ser>
        <c:ser>
          <c:idx val="5"/>
          <c:order val="4"/>
          <c:tx>
            <c:strRef>
              <c:f>'Risk Raw Data'!$B$222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Data'!$C$222:$E$222</c:f>
              <c:numCache>
                <c:formatCode>General</c:formatCode>
                <c:ptCount val="3"/>
                <c:pt idx="0">
                  <c:v>12.164565004296222</c:v>
                </c:pt>
                <c:pt idx="1">
                  <c:v>9.2044333887216823</c:v>
                </c:pt>
                <c:pt idx="2">
                  <c:v>15.396131267106886</c:v>
                </c:pt>
              </c:numCache>
            </c:numRef>
          </c:val>
        </c:ser>
        <c:ser>
          <c:idx val="6"/>
          <c:order val="5"/>
          <c:tx>
            <c:strRef>
              <c:f>'Risk Raw Data'!$B$223</c:f>
              <c:strCache>
                <c:ptCount val="1"/>
              </c:strCache>
            </c:strRef>
          </c:tx>
          <c:spPr>
            <a:solidFill>
              <a:srgbClr val="99CCFF"/>
            </a:solidFill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Data'!$C$223:$E$223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3"/>
          <c:order val="6"/>
          <c:tx>
            <c:strRef>
              <c:f>'Risk Raw Data'!$B$224</c:f>
              <c:strCache>
                <c:ptCount val="1"/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Data'!$C$224:$E$224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2"/>
          <c:order val="7"/>
          <c:tx>
            <c:strRef>
              <c:f>'Risk Raw Data'!$B$225</c:f>
              <c:strCache>
                <c:ptCount val="1"/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Data'!$C$225:$E$225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8"/>
          <c:tx>
            <c:strRef>
              <c:f>'Risk Raw Data'!$B$226</c:f>
              <c:strCache>
                <c:ptCount val="1"/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Data'!$C$226:$E$226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overlap val="100"/>
        <c:axId val="240220800"/>
        <c:axId val="240235264"/>
      </c:barChart>
      <c:lineChart>
        <c:grouping val="standard"/>
        <c:ser>
          <c:idx val="8"/>
          <c:order val="9"/>
          <c:tx>
            <c:strRef>
              <c:f>'Risk Raw Data'!$B$228</c:f>
              <c:strCache>
                <c:ptCount val="1"/>
                <c:pt idx="0">
                  <c:v>Portfolio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'Risk Raw Data'!$C$217:$E$217</c:f>
              <c:strCache>
                <c:ptCount val="3"/>
                <c:pt idx="0">
                  <c:v>100% - 60%</c:v>
                </c:pt>
                <c:pt idx="1">
                  <c:v>60% - 20%</c:v>
                </c:pt>
                <c:pt idx="2">
                  <c:v>20% - 0%</c:v>
                </c:pt>
              </c:strCache>
            </c:strRef>
          </c:cat>
          <c:val>
            <c:numRef>
              <c:f>'Risk Raw Data'!$C$228:$E$228</c:f>
              <c:numCache>
                <c:formatCode>General</c:formatCode>
                <c:ptCount val="3"/>
              </c:numCache>
            </c:numRef>
          </c:val>
        </c:ser>
        <c:marker val="1"/>
        <c:axId val="240220800"/>
        <c:axId val="240235264"/>
      </c:lineChart>
      <c:catAx>
        <c:axId val="240220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Size Grouping</a:t>
                </a:r>
              </a:p>
            </c:rich>
          </c:tx>
          <c:layout>
            <c:manualLayout>
              <c:xMode val="edge"/>
              <c:yMode val="edge"/>
              <c:x val="0.47480946826091275"/>
              <c:y val="0.943575323085937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ja-JP" sz="9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0235264"/>
        <c:crosses val="autoZero"/>
        <c:auto val="1"/>
        <c:lblAlgn val="ctr"/>
        <c:lblOffset val="100"/>
        <c:tickLblSkip val="1"/>
        <c:tickMarkSkip val="1"/>
      </c:catAx>
      <c:valAx>
        <c:axId val="2402352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ja-JP" sz="1000" b="1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en-US" altLang="en-US" dirty="0"/>
                  <a:t>% Weight</a:t>
                </a:r>
              </a:p>
            </c:rich>
          </c:tx>
          <c:layout>
            <c:manualLayout>
              <c:xMode val="edge"/>
              <c:yMode val="edge"/>
              <c:x val="2.1374045801526805E-2"/>
              <c:y val="0.25490230387868268"/>
            </c:manualLayout>
          </c:layout>
          <c:spPr>
            <a:noFill/>
            <a:ln w="25400">
              <a:noFill/>
            </a:ln>
          </c:spPr>
        </c:title>
        <c:numFmt formatCode="#,##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ja-JP" sz="7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ja-JP"/>
          </a:p>
        </c:txPr>
        <c:crossAx val="240220800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4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ja-JP"/>
    </a:p>
  </c:txPr>
  <c:externalData r:id="rId1"/>
</c:chartSpace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0.15686</cdr:x>
      <cdr:y>0.58206</cdr:y>
    </cdr:from>
    <cdr:to>
      <cdr:x>0.5089</cdr:x>
      <cdr:y>0.83251</cdr:y>
    </cdr:to>
    <cdr:sp macro="" textlink="">
      <cdr:nvSpPr>
        <cdr:cNvPr id="144486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6064" y="3672408"/>
          <a:ext cx="1292835" cy="15801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400" b="1" i="0" u="none" strike="noStrike" baseline="0" dirty="0">
              <a:solidFill>
                <a:srgbClr val="000000"/>
              </a:solidFill>
              <a:latin typeface="Arial Narrow"/>
            </a:rPr>
            <a:t>95%
75%
Median
25%
5%</a:t>
          </a:r>
          <a:r>
            <a:rPr lang="en-US" altLang="ja-JP" sz="900" b="1" i="0" u="none" strike="noStrike" baseline="0" dirty="0">
              <a:solidFill>
                <a:srgbClr val="000000"/>
              </a:solidFill>
              <a:latin typeface="Arial Narrow"/>
            </a:rPr>
            <a:t>
</a:t>
          </a:r>
        </a:p>
      </cdr:txBody>
    </cdr:sp>
  </cdr:relSizeAnchor>
  <cdr:relSizeAnchor xmlns:cdr="http://schemas.openxmlformats.org/drawingml/2006/chartDrawing">
    <cdr:from>
      <cdr:x>0.68439</cdr:x>
      <cdr:y>0.58206</cdr:y>
    </cdr:from>
    <cdr:to>
      <cdr:x>1</cdr:x>
      <cdr:y>0.83129</cdr:y>
    </cdr:to>
    <cdr:sp macro="" textlink="">
      <cdr:nvSpPr>
        <cdr:cNvPr id="1444868" name="Text 3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92288" y="3672408"/>
          <a:ext cx="1159049" cy="15724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Arial Narrow"/>
            </a:rPr>
            <a:t>14.97
11.72
9.72
7.75
6.06</a:t>
          </a:r>
          <a:r>
            <a:rPr lang="en-US" altLang="ja-JP" sz="1000" dirty="0">
              <a:latin typeface="Arial Narrow"/>
            </a:rPr>
            <a:t>
</a:t>
          </a:r>
          <a:endParaRPr lang="ja-JP" altLang="en-US" sz="1000" dirty="0">
            <a:latin typeface="Arial Narrow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0.13251</cdr:x>
      <cdr:y>0.22628</cdr:y>
    </cdr:from>
    <cdr:to>
      <cdr:x>0.42125</cdr:x>
      <cdr:y>0.49964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090464" y="1024135"/>
          <a:ext cx="2376264" cy="1237217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  <cdr:relSizeAnchor xmlns:cdr="http://schemas.openxmlformats.org/drawingml/2006/chartDrawing">
    <cdr:from>
      <cdr:x>0.71</cdr:x>
      <cdr:y>0.40852</cdr:y>
    </cdr:from>
    <cdr:to>
      <cdr:x>0.98124</cdr:x>
      <cdr:y>0.65375</cdr:y>
    </cdr:to>
    <cdr:sp macro="" textlink="">
      <cdr:nvSpPr>
        <cdr:cNvPr id="3" name="Oval 2"/>
        <cdr:cNvSpPr/>
      </cdr:nvSpPr>
      <cdr:spPr>
        <a:xfrm xmlns:a="http://schemas.openxmlformats.org/drawingml/2006/main">
          <a:off x="5842992" y="1848946"/>
          <a:ext cx="2232248" cy="1109902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0.73625</cdr:x>
      <cdr:y>0.12952</cdr:y>
    </cdr:from>
    <cdr:to>
      <cdr:x>0.92922</cdr:x>
      <cdr:y>0.35952</cdr:y>
    </cdr:to>
    <cdr:sp macro="" textlink="">
      <cdr:nvSpPr>
        <cdr:cNvPr id="2" name="Oval 1"/>
        <cdr:cNvSpPr/>
      </cdr:nvSpPr>
      <cdr:spPr>
        <a:xfrm xmlns:a="http://schemas.openxmlformats.org/drawingml/2006/main">
          <a:off x="6059016" y="586217"/>
          <a:ext cx="1588120" cy="1040979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0.6225</cdr:x>
      <cdr:y>0.11769</cdr:y>
    </cdr:from>
    <cdr:to>
      <cdr:x>0.82375</cdr:x>
      <cdr:y>0.54726</cdr:y>
    </cdr:to>
    <cdr:sp macro="" textlink="">
      <cdr:nvSpPr>
        <cdr:cNvPr id="2" name="Oval 2"/>
        <cdr:cNvSpPr/>
      </cdr:nvSpPr>
      <cdr:spPr>
        <a:xfrm xmlns:a="http://schemas.openxmlformats.org/drawingml/2006/main">
          <a:off x="5122912" y="532656"/>
          <a:ext cx="1656184" cy="194421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  <cdr:relSizeAnchor xmlns:cdr="http://schemas.openxmlformats.org/drawingml/2006/chartDrawing">
    <cdr:from>
      <cdr:x>0.08001</cdr:x>
      <cdr:y>0.16542</cdr:y>
    </cdr:from>
    <cdr:to>
      <cdr:x>0.395</cdr:x>
      <cdr:y>0.59499</cdr:y>
    </cdr:to>
    <cdr:sp macro="" textlink="">
      <cdr:nvSpPr>
        <cdr:cNvPr id="3" name="Oval 2"/>
        <cdr:cNvSpPr/>
      </cdr:nvSpPr>
      <cdr:spPr>
        <a:xfrm xmlns:a="http://schemas.openxmlformats.org/drawingml/2006/main">
          <a:off x="658416" y="748680"/>
          <a:ext cx="2592288" cy="1944216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0.02751</cdr:x>
      <cdr:y>0.26088</cdr:y>
    </cdr:from>
    <cdr:to>
      <cdr:x>0.36</cdr:x>
      <cdr:y>0.69045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26368" y="1180728"/>
          <a:ext cx="2736304" cy="1944216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0.79514</cdr:x>
      <cdr:y>0.90965</cdr:y>
    </cdr:from>
    <cdr:to>
      <cdr:x>0.98986</cdr:x>
      <cdr:y>0.98726</cdr:y>
    </cdr:to>
    <cdr:pic>
      <cdr:nvPicPr>
        <cdr:cNvPr id="58370" name="Picture 2" descr="Style Research Logo (Deep Colours  Black Type)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737011" y="2905740"/>
          <a:ext cx="914364" cy="247650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292B8A-E517-4885-A594-FD5F170AB0E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5750A9-4D13-4F9F-9B9E-E110219ECDF9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0811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40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40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9B47D-3A0F-4081-8228-1F37602CF628}" type="datetimeFigureOut">
              <a:rPr kumimoji="1" lang="ja-JP" altLang="en-US" smtClean="0"/>
              <a:pPr/>
              <a:t>2012/11/22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383" y="4690944"/>
            <a:ext cx="5436909" cy="4443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8514"/>
            <a:ext cx="2946275" cy="494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862" y="9378514"/>
            <a:ext cx="2946275" cy="494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F6506-504B-449F-9E9D-FE0D969A04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8600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kumimoji="1" lang="en-US" altLang="ja-JP" baseline="0" dirty="0" smtClean="0"/>
              <a:t>overweight growth and underweight value</a:t>
            </a:r>
          </a:p>
          <a:p>
            <a:pPr>
              <a:buFontTx/>
              <a:buChar char="-"/>
            </a:pPr>
            <a:r>
              <a:rPr kumimoji="1" lang="en-US" altLang="ja-JP" baseline="0" dirty="0" smtClean="0"/>
              <a:t> overweight momentum both in ST and MT</a:t>
            </a:r>
          </a:p>
          <a:p>
            <a:pPr>
              <a:buFontTx/>
              <a:buChar char="-"/>
            </a:pPr>
            <a:r>
              <a:rPr kumimoji="1" lang="en-US" altLang="ja-JP" baseline="0" dirty="0" smtClean="0"/>
              <a:t> slightly large cap</a:t>
            </a:r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- Most of the return is from Stock</a:t>
            </a:r>
            <a:r>
              <a:rPr kumimoji="1" lang="en-US" altLang="ja-JP" baseline="0" dirty="0" smtClean="0"/>
              <a:t> selection which has highest risk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kumimoji="1" lang="en-US" altLang="ja-JP" dirty="0" smtClean="0"/>
              <a:t>The </a:t>
            </a:r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funds with high stock level risk = the funds with high returns from stocks</a:t>
            </a:r>
          </a:p>
          <a:p>
            <a:pPr>
              <a:buFontTx/>
              <a:buChar char="-"/>
            </a:pPr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the high sector</a:t>
            </a:r>
            <a:r>
              <a:rPr kumimoji="1" lang="en-AU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risks do not give high return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- Most of the return is from Stock</a:t>
            </a:r>
            <a:r>
              <a:rPr kumimoji="1" lang="en-US" altLang="ja-JP" baseline="0" dirty="0" smtClean="0"/>
              <a:t> selection which has highest risk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23 – shows stock selection is good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Median manager lost almost as much from Style as they did from Style selection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everyone lost from style selection – now see why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24 – shows what styles made money over the last 1 and 2 years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excess returns are reasonable over 2 years – up to 8% outperformance if you get it right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 did well, momentum did badly, growth was very mixed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25 – a repeat of slide 8 – shows where the money is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Managers are short Value, long momentum and growth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Managers lost money because they got Style wrong!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24 – shows what styles made money over the last 1 and 2 years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excess returns are reasonable over 2 years – up to 8% outperformance if you get it right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 did well, momentum did badly, growth was very mixed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25 – a repeat of slide 8 – shows where the money is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Managers are short Value, long momentum and growth</a:t>
            </a:r>
            <a:endParaRPr kumimoji="1" lang="ja-JP" altLang="ja-JP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Managers lost money because they got Style wrong!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- </a:t>
            </a:r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stock information is positive</a:t>
            </a:r>
            <a:r>
              <a:rPr kumimoji="1" lang="en-US" altLang="ja-JP" baseline="0" dirty="0" smtClean="0"/>
              <a:t>,</a:t>
            </a:r>
            <a:r>
              <a:rPr kumimoji="1" lang="en-AU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this suggests every fund (in range) added value in stock selection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Return from stock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43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kumimoji="1" lang="en-US" altLang="ja-JP" dirty="0" smtClean="0"/>
              <a:t>Overweight Health</a:t>
            </a:r>
            <a:r>
              <a:rPr kumimoji="1" lang="en-US" altLang="ja-JP" baseline="0" dirty="0" smtClean="0"/>
              <a:t> care, Cons Staples, Cons Disc</a:t>
            </a:r>
          </a:p>
          <a:p>
            <a:pPr>
              <a:buFontTx/>
              <a:buChar char="-"/>
            </a:pPr>
            <a:r>
              <a:rPr kumimoji="1" lang="en-US" altLang="ja-JP" baseline="0" dirty="0" smtClean="0"/>
              <a:t>Underweight Energy and Telecom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- Break down to sectors.</a:t>
            </a:r>
            <a:r>
              <a:rPr kumimoji="1" lang="en-US" altLang="ja-JP" baseline="0" dirty="0" smtClean="0"/>
              <a:t> Overweight momentum in both sectors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- overweight Large growth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- Overweight mid cap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- The median is 9.72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- Most of the risk is</a:t>
            </a:r>
            <a:r>
              <a:rPr kumimoji="1" lang="en-US" altLang="ja-JP" baseline="0" dirty="0" smtClean="0"/>
              <a:t> from Equity risk, style&lt;Sector&lt;stock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- The median return is 2.88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F6506-504B-449F-9E9D-FE0D969A041D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  <p:pic>
        <p:nvPicPr>
          <p:cNvPr id="7" name="Picture 6" descr="Style Research Logo (Deep Colours  Black Type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286520"/>
            <a:ext cx="1853747" cy="4286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  <p:pic>
        <p:nvPicPr>
          <p:cNvPr id="8" name="Picture 7" descr="Style Research Logo (Deep Colours  Black Type)">
            <a:hlinkClick r:id="rId2" action="ppaction://hlinksldjump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6286520"/>
            <a:ext cx="1853747" cy="4286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  <p:pic>
        <p:nvPicPr>
          <p:cNvPr id="7" name="Picture 6" descr="Style Research Logo (Deep Colours  Black Type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286520"/>
            <a:ext cx="1853747" cy="4286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  <p:pic>
        <p:nvPicPr>
          <p:cNvPr id="8" name="Picture 7" descr="Style Research Logo (Deep Colours  Black Type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286520"/>
            <a:ext cx="1853747" cy="4286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  <p:pic>
        <p:nvPicPr>
          <p:cNvPr id="10" name="Picture 9" descr="Style Research Logo (Deep Colours  Black Type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286520"/>
            <a:ext cx="1853747" cy="4286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  <p:pic>
        <p:nvPicPr>
          <p:cNvPr id="6" name="Picture 5" descr="Style Research Logo (Deep Colours  Black Type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286520"/>
            <a:ext cx="1853747" cy="4286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  <p:pic>
        <p:nvPicPr>
          <p:cNvPr id="5" name="Picture 4" descr="Style Research Logo (Deep Colours  Black Type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286520"/>
            <a:ext cx="1853747" cy="4286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8F79-DAF2-421D-A388-97A31ECE983D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DFD7-C9E8-48E0-9620-9BF3B8CCDFF2}" type="slidenum">
              <a:rPr lang="en-US" smtClean="0"/>
              <a:pPr/>
              <a:t>&lt;#&gt;</a:t>
            </a:fld>
            <a:endParaRPr lang="en-US"/>
          </a:p>
        </p:txBody>
      </p:sp>
      <p:pic>
        <p:nvPicPr>
          <p:cNvPr id="7" name="Picture 2" descr="C:\My Excel Change\_borders\Qlocol25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6578" y="6215082"/>
            <a:ext cx="1995482" cy="444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cjzou@quantshop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ja-JP" sz="4800" b="1" dirty="0" smtClean="0"/>
              <a:t>Equity Funds in China A Share Market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2800" dirty="0" smtClean="0"/>
              <a:t>using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Style Research’s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Portfolio Analyzer</a:t>
            </a:r>
            <a:br>
              <a:rPr lang="en-US" sz="2800" dirty="0" smtClean="0"/>
            </a:br>
            <a:r>
              <a:rPr lang="en-US" sz="2800" dirty="0" smtClean="0"/>
              <a:t>Markets Analyzer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124672"/>
            <a:ext cx="8280920" cy="1752600"/>
          </a:xfrm>
        </p:spPr>
        <p:txBody>
          <a:bodyPr>
            <a:noAutofit/>
          </a:bodyPr>
          <a:lstStyle/>
          <a:p>
            <a:r>
              <a:rPr lang="en-US" altLang="zh-CN" sz="2000" b="1" dirty="0" smtClean="0">
                <a:solidFill>
                  <a:schemeClr val="tx1"/>
                </a:solidFill>
              </a:rPr>
              <a:t>CJ Zou</a:t>
            </a:r>
          </a:p>
          <a:p>
            <a:r>
              <a:rPr lang="en-US" sz="2000" b="1" dirty="0" smtClean="0">
                <a:solidFill>
                  <a:schemeClr val="tx1"/>
                </a:solidFill>
                <a:hlinkClick r:id="rId2"/>
              </a:rPr>
              <a:t>cjzou@quantshop.com</a:t>
            </a:r>
            <a:r>
              <a:rPr lang="zh-CN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+ 81 90 3818 3361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Nov 2012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6386" name="Picture 2" descr="C:\My Excel Change\_borders\Qlocol2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6183522"/>
            <a:ext cx="2281234" cy="507809"/>
          </a:xfrm>
          <a:prstGeom prst="rect">
            <a:avLst/>
          </a:prstGeom>
          <a:noFill/>
        </p:spPr>
      </p:pic>
    </p:spTree>
  </p:cSld>
  <p:clrMapOvr>
    <a:masterClrMapping/>
  </p:clrMapOvr>
  <p:transition advTm="3925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dirty="0" smtClean="0"/>
              <a:t>Sector Skyline Detail</a:t>
            </a:r>
            <a:endParaRPr lang="en-US" sz="3100" dirty="0"/>
          </a:p>
        </p:txBody>
      </p:sp>
      <p:graphicFrame>
        <p:nvGraphicFramePr>
          <p:cNvPr id="8" name="Secto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Secto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dirty="0" smtClean="0"/>
              <a:t>Style Distribution</a:t>
            </a:r>
            <a:endParaRPr lang="en-US" sz="3100" dirty="0"/>
          </a:p>
        </p:txBody>
      </p:sp>
      <p:graphicFrame>
        <p:nvGraphicFramePr>
          <p:cNvPr id="6" name="Style Distribution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dirty="0" smtClean="0"/>
              <a:t>Style Distribution: SA</a:t>
            </a:r>
            <a:endParaRPr lang="en-US" sz="3100" dirty="0"/>
          </a:p>
        </p:txBody>
      </p:sp>
      <p:graphicFrame>
        <p:nvGraphicFramePr>
          <p:cNvPr id="5" name="Style Distribution SA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dirty="0" smtClean="0"/>
              <a:t>Size Distribution</a:t>
            </a:r>
            <a:endParaRPr lang="en-US" sz="3100" dirty="0"/>
          </a:p>
        </p:txBody>
      </p:sp>
      <p:graphicFrame>
        <p:nvGraphicFramePr>
          <p:cNvPr id="5" name="Size Distribution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altLang="ja-JP" dirty="0" smtClean="0"/>
              <a:t> Size Distribution: SA</a:t>
            </a:r>
            <a:endParaRPr lang="en-US" sz="3100" dirty="0"/>
          </a:p>
        </p:txBody>
      </p:sp>
      <p:graphicFrame>
        <p:nvGraphicFramePr>
          <p:cNvPr id="5" name="Size Distribution SA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What are the risks? Where are risks from?</a:t>
            </a: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2168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Where are the risks? </a:t>
            </a:r>
            <a:endParaRPr lang="en-US" sz="3100" dirty="0"/>
          </a:p>
        </p:txBody>
      </p:sp>
      <p:graphicFrame>
        <p:nvGraphicFramePr>
          <p:cNvPr id="3" name="Tracking Error"/>
          <p:cNvGraphicFramePr>
            <a:graphicFrameLocks/>
          </p:cNvGraphicFramePr>
          <p:nvPr/>
        </p:nvGraphicFramePr>
        <p:xfrm>
          <a:off x="827584" y="1052736"/>
          <a:ext cx="511256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427984" y="2987660"/>
            <a:ext cx="278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50th Percentile (Median) </a:t>
            </a:r>
            <a:endParaRPr kumimoji="1" lang="ja-JP" altLang="en-US" dirty="0"/>
          </a:p>
        </p:txBody>
      </p:sp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are risks from?</a:t>
            </a:r>
            <a:br>
              <a:rPr lang="en-US" dirty="0" smtClean="0"/>
            </a:br>
            <a:r>
              <a:rPr kumimoji="1" lang="en-US" altLang="ja-JP" sz="2800" dirty="0" smtClean="0"/>
              <a:t> Decomposition of </a:t>
            </a:r>
            <a:r>
              <a:rPr kumimoji="1" lang="en-US" altLang="ja-JP" sz="3200" dirty="0" smtClean="0"/>
              <a:t>Risks</a:t>
            </a:r>
            <a:endParaRPr lang="en-US" sz="3100" dirty="0"/>
          </a:p>
        </p:txBody>
      </p:sp>
      <p:graphicFrame>
        <p:nvGraphicFramePr>
          <p:cNvPr id="5" name="Risk Skyline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altLang="ja-JP" b="1" u="sng" dirty="0" smtClean="0">
                <a:solidFill>
                  <a:srgbClr val="0070C0"/>
                </a:solidFill>
              </a:rPr>
              <a:t>What are the returns? Where are the returns from? What do the factor and sector returns look like?</a:t>
            </a:r>
          </a:p>
        </p:txBody>
      </p:sp>
    </p:spTree>
  </p:cSld>
  <p:clrMapOvr>
    <a:masterClrMapping/>
  </p:clrMapOvr>
  <p:transition advTm="2168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1"/>
          <p:cNvGraphicFramePr/>
          <p:nvPr/>
        </p:nvGraphicFramePr>
        <p:xfrm>
          <a:off x="251520" y="1556792"/>
          <a:ext cx="5986463" cy="425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>What are the returns?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Distribution of Excess Returns</a:t>
            </a:r>
            <a:r>
              <a:rPr lang="en-US" dirty="0" smtClean="0"/>
              <a:t> </a:t>
            </a:r>
            <a:r>
              <a:rPr lang="en-US" sz="3100" dirty="0" smtClean="0"/>
              <a:t>last 12 months</a:t>
            </a:r>
            <a:endParaRPr lang="en-US" sz="3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23928" y="35637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50th Percentile (Median) </a:t>
            </a:r>
            <a:endParaRPr kumimoji="1" lang="ja-JP" altLang="en-US" dirty="0"/>
          </a:p>
        </p:txBody>
      </p:sp>
    </p:spTree>
  </p:cSld>
  <p:clrMapOvr>
    <a:masterClrMapping/>
  </p:clrMapOvr>
  <p:transition advTm="5381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Data</a:t>
            </a:r>
          </a:p>
          <a:p>
            <a:pPr lvl="2">
              <a:buFontTx/>
              <a:buChar char="-"/>
            </a:pPr>
            <a:r>
              <a:rPr lang="en-US" sz="2000" dirty="0" smtClean="0"/>
              <a:t>393 China A shares equity funds (equity stocks&gt;70%) end Jun 2012</a:t>
            </a:r>
          </a:p>
          <a:p>
            <a:pPr lvl="2">
              <a:buFontTx/>
              <a:buChar char="-"/>
            </a:pPr>
            <a:r>
              <a:rPr lang="en-US" sz="2000" dirty="0" smtClean="0"/>
              <a:t>Performance Attribution is semiannual holdings data from June 2005 to  Jun 2012.</a:t>
            </a:r>
          </a:p>
          <a:p>
            <a:pPr lvl="2">
              <a:buFontTx/>
              <a:buChar char="-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Approach</a:t>
            </a:r>
          </a:p>
          <a:p>
            <a:pPr lvl="2">
              <a:buFontTx/>
              <a:buChar char="-"/>
            </a:pPr>
            <a:r>
              <a:rPr lang="en-US" sz="2000" dirty="0" smtClean="0"/>
              <a:t>Using Style Research Portfolio Analyzer: portfolios against Benchmark =CSI 300</a:t>
            </a:r>
          </a:p>
          <a:p>
            <a:pPr lvl="2">
              <a:buFontTx/>
              <a:buChar char="-"/>
            </a:pPr>
            <a:r>
              <a:rPr lang="en-US" sz="2000" dirty="0" smtClean="0"/>
              <a:t>Using Style Research Markets Analyzer: market cap weighted, minimum stock size USD 100 million, s</a:t>
            </a:r>
            <a:r>
              <a:rPr lang="en-US" altLang="ja-JP" sz="2000" dirty="0" smtClean="0"/>
              <a:t>ector adjusted, 6-month rebalance</a:t>
            </a:r>
            <a:endParaRPr lang="en-US" sz="2000" dirty="0" smtClean="0"/>
          </a:p>
          <a:p>
            <a:pPr lvl="2">
              <a:buFontTx/>
              <a:buChar char="-"/>
            </a:pPr>
            <a:r>
              <a:rPr lang="en-US" sz="2000" dirty="0" smtClean="0"/>
              <a:t>Add cash in Chinese RMB if the portfolio does not sum to 100%.</a:t>
            </a:r>
          </a:p>
          <a:p>
            <a:pPr lvl="2">
              <a:buFontTx/>
              <a:buChar char="-"/>
            </a:pPr>
            <a:r>
              <a:rPr lang="en-US" sz="2000" dirty="0" smtClean="0"/>
              <a:t>Return: 12 months and 2 years </a:t>
            </a:r>
            <a:r>
              <a:rPr lang="en-US" altLang="zh-CN" sz="2000" dirty="0" smtClean="0"/>
              <a:t>excess </a:t>
            </a:r>
            <a:r>
              <a:rPr lang="en-US" sz="2000" dirty="0" smtClean="0"/>
              <a:t>return</a:t>
            </a:r>
            <a:endParaRPr lang="en-US" sz="2000" dirty="0"/>
          </a:p>
        </p:txBody>
      </p:sp>
    </p:spTree>
  </p:cSld>
  <p:clrMapOvr>
    <a:masterClrMapping/>
  </p:clrMapOvr>
  <p:transition advTm="13126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Decomposition of the </a:t>
            </a:r>
            <a:r>
              <a:rPr lang="en-US" dirty="0" smtClean="0"/>
              <a:t>sources of return by Style Research</a:t>
            </a:r>
            <a:endParaRPr lang="en-US" sz="3100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HIERARCHICAL METHODOLOGY decomposes returns into </a:t>
            </a:r>
          </a:p>
          <a:p>
            <a:pPr lvl="1"/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Currency Component</a:t>
            </a:r>
          </a:p>
          <a:p>
            <a:pPr lvl="1"/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Market Component</a:t>
            </a:r>
          </a:p>
          <a:p>
            <a:pPr lvl="1"/>
            <a:r>
              <a:rPr kumimoji="1" lang="en-US" altLang="ja-JP" dirty="0" smtClean="0"/>
              <a:t>Sector Component</a:t>
            </a:r>
          </a:p>
          <a:p>
            <a:pPr lvl="1"/>
            <a:r>
              <a:rPr kumimoji="1" lang="en-US" altLang="ja-JP" dirty="0" smtClean="0"/>
              <a:t>Style Component </a:t>
            </a:r>
          </a:p>
          <a:p>
            <a:pPr lvl="1"/>
            <a:r>
              <a:rPr kumimoji="1" lang="en-US" altLang="ja-JP" dirty="0" smtClean="0"/>
              <a:t>Stock Component</a:t>
            </a:r>
            <a:endParaRPr kumimoji="1" lang="ja-JP" altLang="en-US" dirty="0"/>
          </a:p>
        </p:txBody>
      </p:sp>
    </p:spTree>
  </p:cSld>
  <p:clrMapOvr>
    <a:masterClrMapping/>
  </p:clrMapOvr>
  <p:transition advTm="4256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Excess Returns </a:t>
            </a:r>
            <a:r>
              <a:rPr lang="en-US" altLang="ja-JP" dirty="0" smtClean="0"/>
              <a:t>Decomposition</a:t>
            </a:r>
            <a:br>
              <a:rPr lang="en-US" altLang="ja-JP" dirty="0" smtClean="0"/>
            </a:br>
            <a:r>
              <a:rPr lang="en-US" altLang="ja-JP" dirty="0" smtClean="0"/>
              <a:t>Last 12 months</a:t>
            </a:r>
            <a:endParaRPr lang="en-US" sz="3100" dirty="0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Risks vs. Returns : Last 1 year</a:t>
            </a:r>
            <a:endParaRPr lang="en-US" sz="3100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Last 12 months Risks</a:t>
            </a:r>
            <a:endParaRPr kumimoji="1" lang="ja-JP" altLang="en-US" dirty="0"/>
          </a:p>
        </p:txBody>
      </p:sp>
      <p:graphicFrame>
        <p:nvGraphicFramePr>
          <p:cNvPr id="13" name="Chart 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Last 12 months Returns</a:t>
            </a:r>
            <a:endParaRPr kumimoji="1" lang="ja-JP" altLang="en-US" dirty="0" smtClean="0"/>
          </a:p>
        </p:txBody>
      </p:sp>
      <p:graphicFrame>
        <p:nvGraphicFramePr>
          <p:cNvPr id="12" name="Chart 1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Excess Returns </a:t>
            </a:r>
            <a:r>
              <a:rPr lang="en-US" altLang="ja-JP" dirty="0" smtClean="0"/>
              <a:t>Decomposition</a:t>
            </a:r>
            <a:br>
              <a:rPr lang="en-US" altLang="ja-JP" dirty="0" smtClean="0"/>
            </a:br>
            <a:r>
              <a:rPr lang="en-US" altLang="ja-JP" dirty="0" smtClean="0"/>
              <a:t> Last 2 years</a:t>
            </a:r>
            <a:r>
              <a:rPr lang="en-US" dirty="0" smtClean="0"/>
              <a:t> </a:t>
            </a:r>
            <a:endParaRPr lang="en-US" sz="3100" dirty="0"/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Excess Returns </a:t>
            </a:r>
            <a:r>
              <a:rPr lang="en-US" altLang="ja-JP" dirty="0" smtClean="0"/>
              <a:t>Decomposition</a:t>
            </a:r>
            <a:br>
              <a:rPr lang="en-US" altLang="ja-JP" dirty="0" smtClean="0"/>
            </a:br>
            <a:r>
              <a:rPr lang="en-US" altLang="ja-JP" dirty="0" smtClean="0"/>
              <a:t> Last 1 year vs. Last 2 years return</a:t>
            </a:r>
            <a:r>
              <a:rPr lang="en-US" dirty="0" smtClean="0"/>
              <a:t> </a:t>
            </a:r>
            <a:endParaRPr lang="en-US" sz="3100" dirty="0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Last 1 year Return</a:t>
            </a:r>
            <a:endParaRPr kumimoji="1" lang="ja-JP" altLang="en-US" dirty="0"/>
          </a:p>
        </p:txBody>
      </p:sp>
      <p:graphicFrame>
        <p:nvGraphicFramePr>
          <p:cNvPr id="11" name="Chart 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テキスト プレースホルダ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Last 2 years Return</a:t>
            </a:r>
            <a:endParaRPr kumimoji="1" lang="ja-JP" altLang="en-US" dirty="0"/>
          </a:p>
        </p:txBody>
      </p:sp>
      <p:graphicFrame>
        <p:nvGraphicFramePr>
          <p:cNvPr id="9" name="Chart 1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Factor Returns – some do well</a:t>
            </a:r>
            <a:endParaRPr lang="en-US" sz="3100" dirty="0"/>
          </a:p>
        </p:txBody>
      </p:sp>
      <p:graphicFrame>
        <p:nvGraphicFramePr>
          <p:cNvPr id="10" name="Portfolio Til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56990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Positions did not match returns</a:t>
            </a:r>
            <a:br>
              <a:rPr lang="en-US" dirty="0" smtClean="0"/>
            </a:br>
            <a:r>
              <a:rPr lang="en-US" sz="2700" dirty="0" smtClean="0"/>
              <a:t>where the money is</a:t>
            </a:r>
            <a:endParaRPr lang="en-US" sz="1800" dirty="0"/>
          </a:p>
        </p:txBody>
      </p:sp>
      <p:graphicFrame>
        <p:nvGraphicFramePr>
          <p:cNvPr id="6" name="Style Skyline S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5241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/>
          <p:cNvSpPr/>
          <p:nvPr/>
        </p:nvSpPr>
        <p:spPr>
          <a:xfrm>
            <a:off x="1547664" y="3212976"/>
            <a:ext cx="244827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677649495"/>
      </p:ext>
    </p:extLst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Sector Returns – some do well</a:t>
            </a:r>
            <a:endParaRPr lang="en-US" sz="3100" dirty="0"/>
          </a:p>
        </p:txBody>
      </p:sp>
      <p:graphicFrame>
        <p:nvGraphicFramePr>
          <p:cNvPr id="15" name="Portfolio Til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675453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ctor Skylin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13765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Positions did not match returns</a:t>
            </a:r>
            <a:br>
              <a:rPr lang="en-US" dirty="0" smtClean="0"/>
            </a:br>
            <a:r>
              <a:rPr lang="en-US" sz="2700" dirty="0" smtClean="0"/>
              <a:t>where the money is</a:t>
            </a:r>
            <a:endParaRPr lang="en-US" sz="1800" dirty="0"/>
          </a:p>
        </p:txBody>
      </p:sp>
      <p:sp>
        <p:nvSpPr>
          <p:cNvPr id="8" name="Oval 2"/>
          <p:cNvSpPr/>
          <p:nvPr/>
        </p:nvSpPr>
        <p:spPr>
          <a:xfrm>
            <a:off x="5364088" y="1988840"/>
            <a:ext cx="1728192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677649495"/>
      </p:ext>
    </p:extLst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904456"/>
            <a:ext cx="8856984" cy="892696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en-US" sz="3300" b="1" u="sng" dirty="0" smtClean="0">
                <a:solidFill>
                  <a:srgbClr val="0070C0"/>
                </a:solidFill>
              </a:rPr>
              <a:t>Looking at things differently- information Ratio?</a:t>
            </a:r>
          </a:p>
          <a:p>
            <a:pPr lvl="2">
              <a:buFontTx/>
              <a:buChar char="-"/>
            </a:pPr>
            <a:endParaRPr lang="en-US" u="sng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u"/>
            </a:pPr>
            <a:endParaRPr lang="en-US" dirty="0"/>
          </a:p>
        </p:txBody>
      </p:sp>
    </p:spTree>
  </p:cSld>
  <p:clrMapOvr>
    <a:masterClrMapping/>
  </p:clrMapOvr>
  <p:transition advTm="1481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sz="3200" dirty="0" smtClean="0"/>
              <a:t>5% of outliers excluded</a:t>
            </a:r>
            <a:endParaRPr lang="en-US" sz="3100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843808" y="1988840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2843808" y="2780928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2843808" y="3284984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843808" y="3789040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843808" y="4149080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724128" y="18355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</a:t>
            </a:r>
            <a:r>
              <a:rPr lang="en-US" altLang="ja-JP" dirty="0" smtClean="0"/>
              <a:t>5th </a:t>
            </a:r>
            <a:r>
              <a:rPr lang="en-US" altLang="ja-JP" dirty="0" smtClean="0"/>
              <a:t>Percentile 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24128" y="30596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50th Percentile (Median) 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96136" y="35637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en-US" altLang="ja-JP" dirty="0" smtClean="0"/>
              <a:t>5th </a:t>
            </a:r>
            <a:r>
              <a:rPr lang="en-US" altLang="ja-JP" dirty="0" smtClean="0"/>
              <a:t>Percentile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96136" y="39957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5th </a:t>
            </a:r>
            <a:r>
              <a:rPr lang="en-US" altLang="ja-JP" dirty="0" smtClean="0"/>
              <a:t>Percentile 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24128" y="26276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</a:t>
            </a:r>
            <a:r>
              <a:rPr lang="en-US" altLang="ja-JP" dirty="0" smtClean="0"/>
              <a:t>5th </a:t>
            </a:r>
            <a:r>
              <a:rPr lang="en-US" altLang="ja-JP" dirty="0" smtClean="0"/>
              <a:t>Percentile </a:t>
            </a:r>
            <a:endParaRPr kumimoji="1" lang="ja-JP" altLang="en-US" dirty="0"/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2" cstate="print"/>
          <a:srcRect l="52660" t="10763" r="28744" b="67831"/>
          <a:stretch>
            <a:fillRect/>
          </a:stretch>
        </p:blipFill>
        <p:spPr bwMode="auto">
          <a:xfrm>
            <a:off x="1779690" y="1988840"/>
            <a:ext cx="113612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Looking at things differently</a:t>
            </a:r>
            <a:br>
              <a:rPr lang="en-US" dirty="0" smtClean="0"/>
            </a:br>
            <a:r>
              <a:rPr lang="en-US" dirty="0" smtClean="0"/>
              <a:t>Information ratio </a:t>
            </a:r>
            <a:endParaRPr lang="en-US" sz="3100" dirty="0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Looking at things differently</a:t>
            </a:r>
            <a:br>
              <a:rPr lang="en-US" dirty="0" smtClean="0"/>
            </a:br>
            <a:r>
              <a:rPr lang="en-US" sz="3100" dirty="0" smtClean="0"/>
              <a:t>Information ratio top quartile(75% - 100%)</a:t>
            </a:r>
            <a:endParaRPr lang="en-US" sz="3100" dirty="0"/>
          </a:p>
        </p:txBody>
      </p:sp>
      <p:graphicFrame>
        <p:nvGraphicFramePr>
          <p:cNvPr id="10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Looking at things differently</a:t>
            </a:r>
            <a:br>
              <a:rPr lang="en-US" dirty="0" smtClean="0"/>
            </a:br>
            <a:r>
              <a:rPr lang="en-US" sz="3100" dirty="0" smtClean="0"/>
              <a:t>Information ratio bottom </a:t>
            </a:r>
            <a:r>
              <a:rPr lang="en-US" altLang="ja-JP" sz="3100" dirty="0" smtClean="0"/>
              <a:t>quartile(0% - 25%)</a:t>
            </a:r>
            <a:endParaRPr lang="en-US" sz="3100" dirty="0"/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Conclusion</a:t>
            </a:r>
            <a:endParaRPr lang="en-US" sz="3100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kumimoji="1" lang="en-US" altLang="ja-JP" sz="2000" dirty="0" smtClean="0"/>
              <a:t> </a:t>
            </a:r>
            <a:r>
              <a:rPr kumimoji="1" lang="en-US" altLang="ja-JP" sz="2400" dirty="0" smtClean="0"/>
              <a:t>Where is the money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ja-JP" sz="2000" dirty="0" smtClean="0"/>
              <a:t> Style: Overweight growth and underweight value; Overweight momentum both in ST and MT, slightly large cap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ja-JP" sz="2000" dirty="0" smtClean="0"/>
              <a:t>Sector: Overweight Health care, Cons Staples, Cons Disc; underweight Energy and Telecom</a:t>
            </a:r>
          </a:p>
          <a:p>
            <a:pPr>
              <a:buFont typeface="Wingdings" pitchFamily="2" charset="2"/>
              <a:buChar char="Ø"/>
            </a:pPr>
            <a:endParaRPr kumimoji="1"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Risks:     Stock risk&gt; Sector risk&gt; style Risk</a:t>
            </a:r>
          </a:p>
          <a:p>
            <a:pPr>
              <a:buFont typeface="Wingdings" pitchFamily="2" charset="2"/>
              <a:buChar char="Ø"/>
            </a:pPr>
            <a:endParaRPr kumimoji="1"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kumimoji="1" lang="en-US" altLang="ja-JP" sz="2400" dirty="0" smtClean="0"/>
              <a:t>Returns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ja-JP" sz="2000" dirty="0" smtClean="0"/>
              <a:t>outperformed CSI 300 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ja-JP" sz="2000" dirty="0" smtClean="0"/>
              <a:t>managers made money from stock selection</a:t>
            </a:r>
          </a:p>
          <a:p>
            <a:pPr lvl="1">
              <a:buFont typeface="Wingdings" pitchFamily="2" charset="2"/>
              <a:buChar char="Ø"/>
            </a:pPr>
            <a:r>
              <a:rPr kumimoji="1" lang="en-US" altLang="ja-JP" sz="2000" dirty="0" smtClean="0"/>
              <a:t>Lost money from Sector – underweighted Telco, Finance, </a:t>
            </a:r>
            <a:r>
              <a:rPr kumimoji="1" lang="en-US" altLang="ja-JP" sz="2000" smtClean="0"/>
              <a:t>overweight Cons Disc</a:t>
            </a:r>
            <a:endParaRPr kumimoji="1" lang="en-US" altLang="ja-JP" sz="2000" dirty="0" smtClean="0"/>
          </a:p>
          <a:p>
            <a:pPr lvl="1">
              <a:buFont typeface="Wingdings" pitchFamily="2" charset="2"/>
              <a:buChar char="Ø"/>
            </a:pPr>
            <a:r>
              <a:rPr kumimoji="1" lang="en-US" altLang="ja-JP" sz="2000" dirty="0"/>
              <a:t>Lost money from Style – underweighted Value, overweight momentum </a:t>
            </a:r>
            <a:endParaRPr kumimoji="1" lang="en-US" altLang="ja-JP" sz="20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Info ratios: Stock &gt; Sector and Style</a:t>
            </a:r>
            <a:endParaRPr kumimoji="1" lang="en-US" altLang="ja-JP" sz="2400" dirty="0" smtClean="0"/>
          </a:p>
          <a:p>
            <a:pPr>
              <a:buNone/>
            </a:pPr>
            <a:endParaRPr lang="en-US" altLang="ja-JP" sz="2000" dirty="0" smtClean="0"/>
          </a:p>
        </p:txBody>
      </p:sp>
    </p:spTree>
  </p:cSld>
  <p:clrMapOvr>
    <a:masterClrMapping/>
  </p:clrMapOvr>
  <p:transition advTm="60618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43608" y="4077072"/>
            <a:ext cx="7571184" cy="1329011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altLang="ja-JP" b="1" u="sng" dirty="0" smtClean="0">
                <a:solidFill>
                  <a:srgbClr val="0070C0"/>
                </a:solidFill>
              </a:rPr>
              <a:t> </a:t>
            </a:r>
            <a:r>
              <a:rPr lang="en-US" altLang="ja-JP" sz="3600" b="1" u="sng" dirty="0" smtClean="0">
                <a:solidFill>
                  <a:srgbClr val="0070C0"/>
                </a:solidFill>
              </a:rPr>
              <a:t>Case Study</a:t>
            </a:r>
          </a:p>
          <a:p>
            <a:pPr marL="342900" lvl="1" indent="-342900">
              <a:buNone/>
            </a:pPr>
            <a:r>
              <a:rPr lang="en-US" altLang="ja-JP" b="1" u="sng" dirty="0" smtClean="0">
                <a:solidFill>
                  <a:srgbClr val="0070C0"/>
                </a:solidFill>
              </a:rPr>
              <a:t>the fund has highest</a:t>
            </a:r>
            <a:r>
              <a:rPr lang="ja-JP" altLang="en-US" b="1" u="sng" dirty="0" smtClean="0">
                <a:solidFill>
                  <a:srgbClr val="0070C0"/>
                </a:solidFill>
              </a:rPr>
              <a:t> </a:t>
            </a:r>
            <a:r>
              <a:rPr lang="en-US" altLang="ja-JP" b="1" u="sng" dirty="0" smtClean="0">
                <a:solidFill>
                  <a:srgbClr val="0070C0"/>
                </a:solidFill>
              </a:rPr>
              <a:t>info ratio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ransition advTm="13674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ABC fund – the Style Skyline</a:t>
            </a:r>
            <a:endParaRPr lang="en-US" sz="31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88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High Beta high momentum</a:t>
            </a:r>
            <a:endParaRPr kumimoji="1" lang="ja-JP" altLang="en-US" dirty="0"/>
          </a:p>
        </p:txBody>
      </p:sp>
      <p:graphicFrame>
        <p:nvGraphicFramePr>
          <p:cNvPr id="6" name="Portfolio Til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16704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fund– Style Distribution</a:t>
            </a:r>
            <a:endParaRPr lang="en-US" sz="3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6096" y="263691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Invest in value and small growth stocks</a:t>
            </a:r>
            <a:endParaRPr kumimoji="1" lang="ja-JP" altLang="en-US" dirty="0"/>
          </a:p>
        </p:txBody>
      </p:sp>
      <p:graphicFrame>
        <p:nvGraphicFramePr>
          <p:cNvPr id="7" name="Style_Dist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76496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Market Cap</a:t>
            </a:r>
            <a:endParaRPr lang="en-US" sz="3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9664" y="551723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Invest in Small cap </a:t>
            </a:r>
            <a:endParaRPr kumimoji="1" lang="ja-JP" altLang="en-US" dirty="0"/>
          </a:p>
        </p:txBody>
      </p:sp>
      <p:graphicFrame>
        <p:nvGraphicFramePr>
          <p:cNvPr id="7" name="Size_Dist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003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Sector</a:t>
            </a:r>
            <a:endParaRPr lang="en-US" sz="3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1967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underweight financials, overweight industrials,</a:t>
            </a:r>
            <a:r>
              <a:rPr kumimoji="1" lang="en-US" altLang="ja-JP" dirty="0" smtClean="0"/>
              <a:t> active shares in financials</a:t>
            </a:r>
            <a:endParaRPr lang="en-US" altLang="ja-JP" dirty="0" smtClean="0"/>
          </a:p>
        </p:txBody>
      </p:sp>
    </p:spTree>
  </p:cSld>
  <p:clrMapOvr>
    <a:masterClrMapping/>
  </p:clrMapOvr>
  <p:transition advTm="51708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Risk</a:t>
            </a:r>
            <a:endParaRPr lang="en-US" sz="3100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>
          <a:xfrm>
            <a:off x="1115616" y="2060848"/>
            <a:ext cx="2444080" cy="460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Risk Attribution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03848" y="551723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Equity risk!</a:t>
            </a:r>
            <a:endParaRPr kumimoji="1" lang="ja-JP" altLang="en-US" dirty="0"/>
          </a:p>
        </p:txBody>
      </p:sp>
      <p:pic>
        <p:nvPicPr>
          <p:cNvPr id="1679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137" y="3012072"/>
            <a:ext cx="3549816" cy="178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Chart 1"/>
          <p:cNvGraphicFramePr>
            <a:graphicFrameLocks/>
          </p:cNvGraphicFramePr>
          <p:nvPr/>
        </p:nvGraphicFramePr>
        <p:xfrm>
          <a:off x="4211960" y="2492896"/>
          <a:ext cx="4686300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838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What are we going to cover?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Where is the money?</a:t>
            </a: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What are the risks? Where are risks from?</a:t>
            </a: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What are the returns? Where are the returns from? What do the factor and Sector returns look like?</a:t>
            </a: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Case study</a:t>
            </a:r>
          </a:p>
        </p:txBody>
      </p:sp>
    </p:spTree>
  </p:cSld>
  <p:clrMapOvr>
    <a:masterClrMapping/>
  </p:clrMapOvr>
  <p:transition advTm="21689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Risk</a:t>
            </a:r>
            <a:endParaRPr lang="en-US" sz="3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67744" y="190754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Contribution to Tracking Variance by Style</a:t>
            </a:r>
            <a:endParaRPr kumimoji="1" lang="ja-JP" altLang="en-US" dirty="0"/>
          </a:p>
        </p:txBody>
      </p:sp>
      <p:pic>
        <p:nvPicPr>
          <p:cNvPr id="23859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758" y="3094642"/>
            <a:ext cx="8142484" cy="153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8382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Risk</a:t>
            </a:r>
            <a:endParaRPr lang="en-US" sz="3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67744" y="190754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Contribution to Tracking Variance by Sector</a:t>
            </a:r>
            <a:endParaRPr kumimoji="1" lang="ja-JP" altLang="en-US" dirty="0"/>
          </a:p>
        </p:txBody>
      </p:sp>
      <p:pic>
        <p:nvPicPr>
          <p:cNvPr id="2396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758" y="2446783"/>
            <a:ext cx="8142484" cy="283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8382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Return</a:t>
            </a:r>
            <a:endParaRPr lang="en-US" sz="3100" dirty="0"/>
          </a:p>
        </p:txBody>
      </p:sp>
      <p:graphicFrame>
        <p:nvGraphicFramePr>
          <p:cNvPr id="11" name="SummCumPerfChart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SummPerfChart"/>
          <p:cNvGraphicFramePr>
            <a:graphicFrameLocks/>
          </p:cNvGraphicFramePr>
          <p:nvPr/>
        </p:nvGraphicFramePr>
        <p:xfrm>
          <a:off x="467544" y="3861048"/>
          <a:ext cx="8208912" cy="201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44567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Return</a:t>
            </a:r>
            <a:endParaRPr lang="en-US" sz="3100" dirty="0"/>
          </a:p>
        </p:txBody>
      </p:sp>
      <p:graphicFrame>
        <p:nvGraphicFramePr>
          <p:cNvPr id="6" name="HierCumPerfChart"/>
          <p:cNvGraphicFramePr>
            <a:graphicFrameLocks/>
          </p:cNvGraphicFramePr>
          <p:nvPr/>
        </p:nvGraphicFramePr>
        <p:xfrm>
          <a:off x="395536" y="1196752"/>
          <a:ext cx="8352928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HierPerfChart"/>
          <p:cNvGraphicFramePr>
            <a:graphicFrameLocks/>
          </p:cNvGraphicFramePr>
          <p:nvPr/>
        </p:nvGraphicFramePr>
        <p:xfrm>
          <a:off x="395536" y="3573016"/>
          <a:ext cx="8352928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44567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Return</a:t>
            </a:r>
            <a:endParaRPr lang="en-US" sz="3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190754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Contributions by Sector last 12 months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71800" y="530120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- Biggest contributor to last 12 M returns is Industrials</a:t>
            </a:r>
            <a:endParaRPr kumimoji="1" lang="ja-JP" altLang="en-US" dirty="0"/>
          </a:p>
        </p:txBody>
      </p:sp>
      <p:pic>
        <p:nvPicPr>
          <p:cNvPr id="153634" name="Picture 3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9885"/>
            <a:ext cx="8229600" cy="252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185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100" dirty="0" smtClean="0"/>
              <a:t>ABC fund – Return</a:t>
            </a:r>
            <a:endParaRPr lang="en-US" sz="3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176352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Contributions by Style last 12 months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23728" y="436510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-  Biggest contributor to last 12 m return is Large value</a:t>
            </a:r>
            <a:endParaRPr kumimoji="1" lang="ja-JP" altLang="en-US" dirty="0"/>
          </a:p>
        </p:txBody>
      </p:sp>
      <p:pic>
        <p:nvPicPr>
          <p:cNvPr id="2375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52936"/>
            <a:ext cx="8229600" cy="1275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185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kumimoji="1" lang="en-US" altLang="ja-JP" dirty="0" smtClean="0"/>
              <a:t>Ranking</a:t>
            </a:r>
            <a:endParaRPr kumimoji="1" lang="ja-JP" altLang="en-US" dirty="0"/>
          </a:p>
        </p:txBody>
      </p:sp>
    </p:spTree>
  </p:cSld>
  <p:clrMapOvr>
    <a:masterClrMapping/>
  </p:clrMapOvr>
  <p:transition advTm="6512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Top 10&amp;Bottom 10 Tracking Errors</a:t>
            </a:r>
            <a:endParaRPr kumimoji="1" lang="ja-JP" altLang="en-US" sz="3600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1"/>
          </p:nvPr>
        </p:nvGraphicFramePr>
        <p:xfrm>
          <a:off x="457200" y="178914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TE%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E Fund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24.1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China Universal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23.6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Changxin Domestic Demand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19.1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Tianhong Select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18.3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Changxin Shuangli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18.1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Greatwall Value Added Consumer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18.1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Everbright Mid Small Cap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17.9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Manulife Teda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17.8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Lord Abbett Mid Small Cap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17.5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Huashang Dynamic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17.4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コンテンツ プレースホルダ 5"/>
          <p:cNvGraphicFramePr>
            <a:graphicFrameLocks/>
          </p:cNvGraphicFramePr>
          <p:nvPr/>
        </p:nvGraphicFramePr>
        <p:xfrm>
          <a:off x="4644008" y="179803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TE%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Everbright Pramerica Quantization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3.9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Bosera Franchise Value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4.1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Changsheng Quantitative Dividend 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4.5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Huaxia Blue-chip Core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4.6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Southern Strategy Equity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4.9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CCB Principal Dual Benefit 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5.1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Orient Strategic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5.1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Huatai PineBridge Quantitative First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5.3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Harfor Trending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5.6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Huaxia Prosperity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5.7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547664" y="1412776"/>
            <a:ext cx="151216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Top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724128" y="1412776"/>
            <a:ext cx="151216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Bottom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07904" y="1412776"/>
            <a:ext cx="151216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Average 9.98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69202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Top 10 &amp; Bottom TEs  from sector</a:t>
            </a:r>
            <a:endParaRPr 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Top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1"/>
          </p:nvPr>
        </p:nvGraphicFramePr>
        <p:xfrm>
          <a:off x="457200" y="1789142"/>
          <a:ext cx="40386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% of TE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China Universal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Huaan Tactical Select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Harvest Alpha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E Fund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Greatwall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Jiu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FU Core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Greatwall Value Added Consumer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Invesco GW Domestic Demand Growth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Invesco GW Domestic Demand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First-Trust Xianxing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Harvest Quality Enterprises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コンテンツ プレースホルダ 5"/>
          <p:cNvGraphicFramePr>
            <a:graphicFrameLocks/>
          </p:cNvGraphicFramePr>
          <p:nvPr/>
        </p:nvGraphicFramePr>
        <p:xfrm>
          <a:off x="4644008" y="1798032"/>
          <a:ext cx="40386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kumimoji="1" lang="en-US" altLang="ja-JP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First State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Cinda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China Post Core Selected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Golden Eagle Strategic Allocation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KBC-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Goldstate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Core Power Stock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SYWG BNP Paribas Advantage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Dacheng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Jinghong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E Fund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Ke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Xiang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E Fund Value Select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Guangfa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Domestic Demand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6.1%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Guotai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Value Classic Equity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6.1%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644008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Bottom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07904" y="1412776"/>
            <a:ext cx="194421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Average 35.5%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613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Top 10 &amp; Bottom TEs  from style</a:t>
            </a:r>
            <a:endParaRPr 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Top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1"/>
          </p:nvPr>
        </p:nvGraphicFramePr>
        <p:xfrm>
          <a:off x="457200" y="1789142"/>
          <a:ext cx="40386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% of TE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Guotai Jinlong Sector-Select Equities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Lord Abbett Selected 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Morgan Stanley Huaxin Multi-factor Selection 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Soochow Sector Rotation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Zhonghai Environmental Protection and New Energy Theme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China Post Core Selected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Huaxia Dividend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SYWG BNP Paribas Quantitative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Penghua Value Advantage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First State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Cinda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コンテンツ プレースホルダ 5"/>
          <p:cNvGraphicFramePr>
            <a:graphicFrameLocks/>
          </p:cNvGraphicFramePr>
          <p:nvPr/>
        </p:nvGraphicFramePr>
        <p:xfrm>
          <a:off x="4644008" y="1798032"/>
          <a:ext cx="40386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% of TE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KBC-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Goldstate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Core Power Stock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Huatai Pinebridge Value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China Universal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Bosera Sector Rotation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Harvest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E Fund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Dacheng Aggressive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Fortis Haitong Equity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Fortis Haitong Style Rotation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HSBC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Jintrust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Longteng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2.9%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644008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Bottom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07904" y="1412776"/>
            <a:ext cx="187220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Average 10.7%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42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Where is the money?</a:t>
            </a:r>
          </a:p>
          <a:p>
            <a:pPr lvl="1">
              <a:buNone/>
            </a:pPr>
            <a:endParaRPr lang="en-US" b="1" u="sng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21689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Top 10 &amp; Bottom TEs  from stock</a:t>
            </a:r>
            <a:endParaRPr 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Top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1"/>
          </p:nvPr>
        </p:nvGraphicFramePr>
        <p:xfrm>
          <a:off x="457200" y="1789142"/>
          <a:ext cx="40386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% of TE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KBC-Goldstate Core Power Stock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Bank of Communications Schroder Pioneer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Franklin Mid Small Cap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Changsheng Quantitative Dividend 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Bosera Franchise Value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Gold Eagle Stable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Bank of Communications Schroder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Dacheng Sector Rotation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Soochow New Economy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Bank of Communications Schroder Blue Chip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コンテンツ プレースホルダ 5"/>
          <p:cNvGraphicFramePr>
            <a:graphicFrameLocks/>
          </p:cNvGraphicFramePr>
          <p:nvPr/>
        </p:nvGraphicFramePr>
        <p:xfrm>
          <a:off x="4644008" y="1798032"/>
          <a:ext cx="40386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% of TE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Morgan Stanley Huaxin Multi-factor Selection 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5.4%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China Universal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6.4%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E Fund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Changxin Quantitative Pioneer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ABC-CA Strategy Selected Stock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8.6%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SYWG BNP Paribas Quantitative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10.9%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Harfor Quantum vitality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Huaxia Sector Select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13.5%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Greatwall Jiu FU Core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13.6%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Greatwall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Value Added Consumer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14.9%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644008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Bottom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07904" y="1412776"/>
            <a:ext cx="187220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Average 45%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72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Top 10 &amp; Bottom 10 Returns</a:t>
            </a:r>
            <a:endParaRPr 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1547664" y="1412776"/>
            <a:ext cx="151216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Top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724128" y="1412776"/>
            <a:ext cx="151216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Bottom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1"/>
          </p:nvPr>
        </p:nvGraphicFramePr>
        <p:xfrm>
          <a:off x="457200" y="178914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Return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Guangfa Ju Rui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Fortune SGAM Dividend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Changxin Shuangli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China Universal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11.1%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Guangfa Core Selected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UBS SDIC Innovation Power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10.2%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Zhonghai Environmental Protection and New Energy Theme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Xinhua Flexible Theme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Fortune SGAM Selected 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9.7%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Manulife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Teda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9.6%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コンテンツ プレースホルダ 5"/>
          <p:cNvGraphicFramePr>
            <a:graphicFrameLocks/>
          </p:cNvGraphicFramePr>
          <p:nvPr/>
        </p:nvGraphicFramePr>
        <p:xfrm>
          <a:off x="4644008" y="179803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Return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Dacheng Jinghong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-4.0%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Baoying Hongyang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ICBCCS Mid Small Cap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Invesco GW Emerging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Changxin Quantitative Pioneer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Gold Eagle Stable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Yimin Innovation Advantage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China Merchants Antai Eqiuty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-2.6%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China Merchants Blue Chip Equity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-2.3%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China Post Core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-2.2%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131840" y="1124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err="1" smtClean="0"/>
              <a:t>xs</a:t>
            </a:r>
            <a:r>
              <a:rPr lang="en-US" altLang="en-US" b="1" dirty="0" smtClean="0"/>
              <a:t> return last 12 months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707904" y="1412776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Average 3.15%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1929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Top 10 &amp; Bottom Returns  from sector</a:t>
            </a:r>
            <a:endParaRPr 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Top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1"/>
          </p:nvPr>
        </p:nvGraphicFramePr>
        <p:xfrm>
          <a:off x="457200" y="178914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Return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China Universal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Fullgoal Tianrui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E Fund Health Care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Greatwall Jiu FU Core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Penghua Dynamic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Minsheng Royal Blue Chip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ICBCCS High Yield Equity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Xinhua Enterprise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Bosera Equity Select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UBS SDIC Stable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コンテンツ プレースホルダ 5"/>
          <p:cNvGraphicFramePr>
            <a:graphicFrameLocks/>
          </p:cNvGraphicFramePr>
          <p:nvPr/>
        </p:nvGraphicFramePr>
        <p:xfrm>
          <a:off x="4644008" y="179803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Return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Huashang Dynamic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Tianhong Yongding Cycle Strategies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Fortune SGAM Emerging Industries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E Fund Mid Small Cap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Baoying Pan-Coastal Regional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Guotai Growth Equity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HSBC Jintrust Technology Pioneer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Chinanature Innovation Pioneer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LC New Power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-5.0%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China Post Core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-5.0%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644008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Bottom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1124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err="1" smtClean="0"/>
              <a:t>xs</a:t>
            </a:r>
            <a:r>
              <a:rPr lang="en-US" altLang="en-US" b="1" dirty="0" smtClean="0"/>
              <a:t> return last 12 months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707904" y="1412776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Average -2.32%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9529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Top 10 &amp; Bottom Returns  from style</a:t>
            </a:r>
            <a:endParaRPr 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Top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1"/>
          </p:nvPr>
        </p:nvGraphicFramePr>
        <p:xfrm>
          <a:off x="457200" y="178914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Return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Zhonghai Quantization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Southern Kaiyuan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Bank of Communications Schroder Theme Selected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Golden Engle Dividend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Guangfa Ju Feng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Southern Long Yuan 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Changxin Dynamic 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BOCIM Dynamic Strategy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Changxin Yinli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Galaxy Blue-chip Selection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コンテンツ プレースホルダ 5"/>
          <p:cNvGraphicFramePr>
            <a:graphicFrameLocks/>
          </p:cNvGraphicFramePr>
          <p:nvPr/>
        </p:nvGraphicFramePr>
        <p:xfrm>
          <a:off x="4644008" y="179803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Return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Penghua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-4.3%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Xinhua Flexible Theme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-4.2%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Penghua Putian Income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Industrial Co-Run Classification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Golden Engle Advantage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AXA-SPDB Life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Harfor Value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Bosera Emerging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Huashang Strategic Selection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-3.2%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Harvest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Taihe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-3.1%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644008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Bottom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1124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err="1" smtClean="0"/>
              <a:t>xs</a:t>
            </a:r>
            <a:r>
              <a:rPr lang="en-US" altLang="en-US" b="1" dirty="0" smtClean="0"/>
              <a:t> return last 12 months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707904" y="1412776"/>
            <a:ext cx="18002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Average -1.50%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877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Top 10 &amp; Bottom Returns  from stock</a:t>
            </a:r>
            <a:endParaRPr 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Top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half" idx="1"/>
          </p:nvPr>
        </p:nvGraphicFramePr>
        <p:xfrm>
          <a:off x="457200" y="178914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Return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Guangfa Ju Rui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Xinhua Flexible Theme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Fortune SGAM Emerging Industries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Fortune SGAM Dividend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Guangfa Core Selected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Huashang Dynamic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Shangtou JPM Emerging Power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Manulife Teda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LC New Power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Fortune SGAM Selected 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コンテンツ プレースホルダ 5"/>
          <p:cNvGraphicFramePr>
            <a:graphicFrameLocks/>
          </p:cNvGraphicFramePr>
          <p:nvPr/>
        </p:nvGraphicFramePr>
        <p:xfrm>
          <a:off x="4644008" y="1798032"/>
          <a:ext cx="403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952328"/>
                <a:gridCol w="7158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Funds Name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Arial" pitchFamily="34" charset="0"/>
                          <a:cs typeface="Arial" pitchFamily="34" charset="0"/>
                        </a:rPr>
                        <a:t>Return</a:t>
                      </a:r>
                      <a:endParaRPr kumimoji="1" lang="ja-JP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Dacheng Jinghong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-0.1%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Invesco GW Emerging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Greatwall Mid Small Cap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Yimin Innovation Advantage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Invesco GW Corporate Governance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SYWG BNP Paribas Consumer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Galaxy Yinfeng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Gold Eagle Stable Growth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ICBCCS Mid Small Cap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Yinhua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Leading Strategy Equity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644008" y="1412776"/>
            <a:ext cx="40324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Bottom 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1124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err="1" smtClean="0"/>
              <a:t>xs</a:t>
            </a:r>
            <a:r>
              <a:rPr lang="en-US" altLang="en-US" b="1" dirty="0" smtClean="0"/>
              <a:t> return last 12 months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707904" y="1412776"/>
            <a:ext cx="172819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Average 6.97%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318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7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kumimoji="1" lang="en-US" altLang="ja-JP" sz="2800" dirty="0" smtClean="0"/>
              <a:t>Chinese A funds analysis</a:t>
            </a:r>
          </a:p>
          <a:p>
            <a:pPr lvl="1">
              <a:buFontTx/>
              <a:buChar char="-"/>
            </a:pPr>
            <a:r>
              <a:rPr kumimoji="1" lang="en-US" altLang="ja-JP" sz="2000" dirty="0" smtClean="0"/>
              <a:t>Most of China A funds over performed CSI 300 from July 2011 to June 2012</a:t>
            </a:r>
          </a:p>
          <a:p>
            <a:pPr lvl="1">
              <a:buNone/>
            </a:pPr>
            <a:r>
              <a:rPr lang="en-US" altLang="ja-JP" sz="2000" dirty="0" smtClean="0"/>
              <a:t>-     Overweight growth and underweight value; Overweight momentum both in ST and MT, slightly large cap; Overweight Health care, Cons Staples, Cons Disc; underweight Energy and Telecom</a:t>
            </a:r>
          </a:p>
          <a:p>
            <a:pPr lvl="1">
              <a:buFontTx/>
              <a:buChar char="-"/>
            </a:pPr>
            <a:r>
              <a:rPr lang="en-US" altLang="ja-JP" sz="2000" dirty="0" smtClean="0"/>
              <a:t>Style Risk &lt; Sector and Stock risk</a:t>
            </a:r>
          </a:p>
          <a:p>
            <a:pPr lvl="1">
              <a:buFontTx/>
              <a:buChar char="-"/>
            </a:pPr>
            <a:r>
              <a:rPr lang="en-US" altLang="ja-JP" sz="2000" dirty="0" smtClean="0"/>
              <a:t>Return from Stock&gt; Return from Sector and Style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altLang="ja-JP" dirty="0" smtClean="0"/>
              <a:t>Case Study</a:t>
            </a:r>
          </a:p>
          <a:p>
            <a:pPr marL="742950" lvl="2" indent="-342900">
              <a:buFontTx/>
              <a:buChar char="-"/>
            </a:pPr>
            <a:r>
              <a:rPr lang="en-US" altLang="ja-JP" sz="2100" dirty="0" smtClean="0"/>
              <a:t>80% returns are from Large Growth and 55% from Industrial ; 89% of risk from Large Growth and 33% from industrial.</a:t>
            </a:r>
          </a:p>
          <a:p>
            <a:pPr marL="742950" lvl="2" indent="-342900">
              <a:buFontTx/>
              <a:buChar char="-"/>
            </a:pPr>
            <a:r>
              <a:rPr lang="en-US" altLang="ja-JP" sz="2000" dirty="0" smtClean="0"/>
              <a:t>Buy growth and high momentum stocks 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altLang="ja-JP" dirty="0" smtClean="0"/>
              <a:t>Run detailed analysis of one of your funds</a:t>
            </a:r>
          </a:p>
          <a:p>
            <a:pPr marL="742950" lvl="2" indent="-342900">
              <a:buNone/>
            </a:pPr>
            <a:r>
              <a:rPr lang="en-US" altLang="ja-JP" dirty="0" smtClean="0"/>
              <a:t>- </a:t>
            </a:r>
            <a:r>
              <a:rPr lang="en-US" altLang="ja-JP" sz="2000" dirty="0" smtClean="0"/>
              <a:t>Contact us if you are interested in a sample analysis of your own fund</a:t>
            </a:r>
            <a:endParaRPr lang="en-US" altLang="ja-JP" sz="2000" dirty="0"/>
          </a:p>
          <a:p>
            <a:pPr marL="342900" lvl="1" indent="-342900">
              <a:buFont typeface="Wingdings" pitchFamily="2" charset="2"/>
              <a:buChar char="Ø"/>
            </a:pPr>
            <a:endParaRPr lang="ja-JP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 advTm="106799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Thanks 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Q&amp;A</a:t>
            </a:r>
            <a:endParaRPr kumimoji="1" lang="ja-JP" altLang="en-US" dirty="0"/>
          </a:p>
        </p:txBody>
      </p:sp>
    </p:spTree>
  </p:cSld>
  <p:clrMapOvr>
    <a:masterClrMapping/>
  </p:clrMapOvr>
  <p:transition advTm="1316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dirty="0" smtClean="0"/>
              <a:t>Style Skyline</a:t>
            </a:r>
            <a:endParaRPr lang="en-US" sz="3100" dirty="0"/>
          </a:p>
        </p:txBody>
      </p:sp>
      <p:graphicFrame>
        <p:nvGraphicFramePr>
          <p:cNvPr id="4" name="Style Skyline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dirty="0" smtClean="0"/>
              <a:t>Sector Adjusted (SA)</a:t>
            </a:r>
            <a:endParaRPr lang="en-US" sz="31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587" t="31995" r="24059" b="16636"/>
          <a:stretch>
            <a:fillRect/>
          </a:stretch>
        </p:blipFill>
        <p:spPr bwMode="auto">
          <a:xfrm>
            <a:off x="905848" y="1984309"/>
            <a:ext cx="7332303" cy="375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dirty="0" smtClean="0"/>
              <a:t>Style Skyline: Sector Adjusted</a:t>
            </a:r>
            <a:endParaRPr lang="en-US" sz="3100" dirty="0"/>
          </a:p>
        </p:txBody>
      </p:sp>
      <p:graphicFrame>
        <p:nvGraphicFramePr>
          <p:cNvPr id="6" name="Style Skyline SA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is the money?</a:t>
            </a:r>
            <a:br>
              <a:rPr lang="en-US" dirty="0" smtClean="0"/>
            </a:br>
            <a:r>
              <a:rPr lang="en-US" dirty="0" smtClean="0"/>
              <a:t>Sector Skyline</a:t>
            </a:r>
            <a:endParaRPr lang="en-US" sz="3100" dirty="0"/>
          </a:p>
        </p:txBody>
      </p:sp>
      <p:graphicFrame>
        <p:nvGraphicFramePr>
          <p:cNvPr id="5" name="Sector Skyline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555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8659</TotalTime>
  <Words>2490</Words>
  <Application>Microsoft Office PowerPoint</Application>
  <PresentationFormat>画面に合わせる (4:3)</PresentationFormat>
  <Paragraphs>780</Paragraphs>
  <Slides>56</Slides>
  <Notes>21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56</vt:i4>
      </vt:variant>
    </vt:vector>
  </HeadingPairs>
  <TitlesOfParts>
    <vt:vector size="57" baseType="lpstr">
      <vt:lpstr>Office Theme</vt:lpstr>
      <vt:lpstr>Equity Funds in China A Share Market using Style Research’s  Portfolio Analyzer Markets Analyzer</vt:lpstr>
      <vt:lpstr>Data and Approach</vt:lpstr>
      <vt:lpstr>5% of outliers excluded</vt:lpstr>
      <vt:lpstr>What are we going to cover?</vt:lpstr>
      <vt:lpstr>スライド 5</vt:lpstr>
      <vt:lpstr>Where is the money? Style Skyline</vt:lpstr>
      <vt:lpstr>Where is the money? Sector Adjusted (SA)</vt:lpstr>
      <vt:lpstr>Where is the money? Style Skyline: Sector Adjusted</vt:lpstr>
      <vt:lpstr>Where is the money? Sector Skyline</vt:lpstr>
      <vt:lpstr>Where is the money? Sector Skyline Detail</vt:lpstr>
      <vt:lpstr>Where is the money? Style Distribution</vt:lpstr>
      <vt:lpstr>Where is the money? Style Distribution: SA</vt:lpstr>
      <vt:lpstr>Where is the money? Size Distribution</vt:lpstr>
      <vt:lpstr>Where is the money?  Size Distribution: SA</vt:lpstr>
      <vt:lpstr>スライド 15</vt:lpstr>
      <vt:lpstr>Where are the risks? </vt:lpstr>
      <vt:lpstr>Where are risks from?  Decomposition of Risks</vt:lpstr>
      <vt:lpstr>スライド 18</vt:lpstr>
      <vt:lpstr>What are the returns?  Distribution of Excess Returns last 12 months</vt:lpstr>
      <vt:lpstr>Decomposition of the sources of return by Style Research</vt:lpstr>
      <vt:lpstr>Excess Returns Decomposition Last 12 months</vt:lpstr>
      <vt:lpstr>Risks vs. Returns : Last 1 year</vt:lpstr>
      <vt:lpstr>Excess Returns Decomposition  Last 2 years </vt:lpstr>
      <vt:lpstr>Excess Returns Decomposition  Last 1 year vs. Last 2 years return </vt:lpstr>
      <vt:lpstr>Factor Returns – some do well</vt:lpstr>
      <vt:lpstr>Positions did not match returns where the money is</vt:lpstr>
      <vt:lpstr>Sector Returns – some do well</vt:lpstr>
      <vt:lpstr>Positions did not match returns where the money is</vt:lpstr>
      <vt:lpstr>スライド 29</vt:lpstr>
      <vt:lpstr>Looking at things differently Information ratio </vt:lpstr>
      <vt:lpstr>Looking at things differently Information ratio top quartile(75% - 100%)</vt:lpstr>
      <vt:lpstr>Looking at things differently Information ratio bottom quartile(0% - 25%)</vt:lpstr>
      <vt:lpstr>Conclusion</vt:lpstr>
      <vt:lpstr>スライド 34</vt:lpstr>
      <vt:lpstr>ABC fund – the Style Skyline</vt:lpstr>
      <vt:lpstr>ABC fund– Style Distribution</vt:lpstr>
      <vt:lpstr>ABC fund – Market Cap</vt:lpstr>
      <vt:lpstr>ABC fund – Sector</vt:lpstr>
      <vt:lpstr>ABC fund – Risk</vt:lpstr>
      <vt:lpstr>ABC fund – Risk</vt:lpstr>
      <vt:lpstr>ABC fund – Risk</vt:lpstr>
      <vt:lpstr>ABC fund – Return</vt:lpstr>
      <vt:lpstr>ABC fund – Return</vt:lpstr>
      <vt:lpstr>ABC fund – Return</vt:lpstr>
      <vt:lpstr>ABC fund – Return</vt:lpstr>
      <vt:lpstr>Ranking</vt:lpstr>
      <vt:lpstr>Top 10&amp;Bottom 10 Tracking Errors</vt:lpstr>
      <vt:lpstr>Top 10 &amp; Bottom TEs  from sector</vt:lpstr>
      <vt:lpstr>Top 10 &amp; Bottom TEs  from style</vt:lpstr>
      <vt:lpstr>Top 10 &amp; Bottom TEs  from stock</vt:lpstr>
      <vt:lpstr>Top 10 &amp; Bottom 10 Returns</vt:lpstr>
      <vt:lpstr>Top 10 &amp; Bottom Returns  from sector</vt:lpstr>
      <vt:lpstr>Top 10 &amp; Bottom Returns  from style</vt:lpstr>
      <vt:lpstr>Top 10 &amp; Bottom Returns  from stock</vt:lpstr>
      <vt:lpstr>Summary</vt:lpstr>
      <vt:lpstr>Thanks   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Style</dc:title>
  <dc:creator>CJ</dc:creator>
  <cp:lastModifiedBy>CJ</cp:lastModifiedBy>
  <cp:revision>585</cp:revision>
  <cp:lastPrinted>2012-11-16T04:58:05Z</cp:lastPrinted>
  <dcterms:created xsi:type="dcterms:W3CDTF">2010-05-29T00:19:24Z</dcterms:created>
  <dcterms:modified xsi:type="dcterms:W3CDTF">2012-11-22T03:01:02Z</dcterms:modified>
</cp:coreProperties>
</file>